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8" r:id="rId4"/>
  </p:sldMasterIdLst>
  <p:notesMasterIdLst>
    <p:notesMasterId r:id="rId19"/>
  </p:notesMasterIdLst>
  <p:handoutMasterIdLst>
    <p:handoutMasterId r:id="rId20"/>
  </p:handoutMasterIdLst>
  <p:sldIdLst>
    <p:sldId id="256" r:id="rId5"/>
    <p:sldId id="301" r:id="rId6"/>
    <p:sldId id="303" r:id="rId7"/>
    <p:sldId id="327" r:id="rId8"/>
    <p:sldId id="331" r:id="rId9"/>
    <p:sldId id="263" r:id="rId10"/>
    <p:sldId id="329" r:id="rId11"/>
    <p:sldId id="266" r:id="rId12"/>
    <p:sldId id="309" r:id="rId13"/>
    <p:sldId id="267" r:id="rId14"/>
    <p:sldId id="332" r:id="rId15"/>
    <p:sldId id="270" r:id="rId16"/>
    <p:sldId id="271" r:id="rId17"/>
    <p:sldId id="333" r:id="rId18"/>
  </p:sldIdLst>
  <p:sldSz cx="12192000" cy="6858000"/>
  <p:notesSz cx="7011988" cy="92979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80638" autoAdjust="0"/>
  </p:normalViewPr>
  <p:slideViewPr>
    <p:cSldViewPr snapToGrid="0">
      <p:cViewPr varScale="1">
        <p:scale>
          <a:sx n="113" d="100"/>
          <a:sy n="113" d="100"/>
        </p:scale>
        <p:origin x="510" y="114"/>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a Toca" userId="62ee1c15-da68-4ca2-9909-983db6bf5e16" providerId="ADAL" clId="{31E0A208-87F4-42CF-BA53-DD99D4C2165A}"/>
    <pc:docChg chg="addSld delSld modSld">
      <pc:chgData name="Erica Toca" userId="62ee1c15-da68-4ca2-9909-983db6bf5e16" providerId="ADAL" clId="{31E0A208-87F4-42CF-BA53-DD99D4C2165A}" dt="2025-04-15T19:35:27.860" v="106"/>
      <pc:docMkLst>
        <pc:docMk/>
      </pc:docMkLst>
      <pc:sldChg chg="modSp">
        <pc:chgData name="Erica Toca" userId="62ee1c15-da68-4ca2-9909-983db6bf5e16" providerId="ADAL" clId="{31E0A208-87F4-42CF-BA53-DD99D4C2165A}" dt="2025-04-15T19:26:21.720" v="13" actId="122"/>
        <pc:sldMkLst>
          <pc:docMk/>
          <pc:sldMk cId="699592297" sldId="271"/>
        </pc:sldMkLst>
        <pc:spChg chg="mod">
          <ac:chgData name="Erica Toca" userId="62ee1c15-da68-4ca2-9909-983db6bf5e16" providerId="ADAL" clId="{31E0A208-87F4-42CF-BA53-DD99D4C2165A}" dt="2025-04-15T19:26:21.720" v="13" actId="122"/>
          <ac:spMkLst>
            <pc:docMk/>
            <pc:sldMk cId="699592297" sldId="271"/>
            <ac:spMk id="5" creationId="{87919B6A-A279-4C6F-9113-9BFEE736964E}"/>
          </ac:spMkLst>
        </pc:spChg>
      </pc:sldChg>
      <pc:sldChg chg="modSp">
        <pc:chgData name="Erica Toca" userId="62ee1c15-da68-4ca2-9909-983db6bf5e16" providerId="ADAL" clId="{31E0A208-87F4-42CF-BA53-DD99D4C2165A}" dt="2025-04-15T19:33:15.952" v="102" actId="20577"/>
        <pc:sldMkLst>
          <pc:docMk/>
          <pc:sldMk cId="1505464627" sldId="303"/>
        </pc:sldMkLst>
        <pc:spChg chg="mod">
          <ac:chgData name="Erica Toca" userId="62ee1c15-da68-4ca2-9909-983db6bf5e16" providerId="ADAL" clId="{31E0A208-87F4-42CF-BA53-DD99D4C2165A}" dt="2025-04-15T19:33:15.952" v="102" actId="20577"/>
          <ac:spMkLst>
            <pc:docMk/>
            <pc:sldMk cId="1505464627" sldId="303"/>
            <ac:spMk id="2" creationId="{00000000-0000-0000-0000-000000000000}"/>
          </ac:spMkLst>
        </pc:spChg>
      </pc:sldChg>
      <pc:sldChg chg="modSp add">
        <pc:chgData name="Erica Toca" userId="62ee1c15-da68-4ca2-9909-983db6bf5e16" providerId="ADAL" clId="{31E0A208-87F4-42CF-BA53-DD99D4C2165A}" dt="2025-04-15T19:24:12.458" v="4"/>
        <pc:sldMkLst>
          <pc:docMk/>
          <pc:sldMk cId="955251100" sldId="332"/>
        </pc:sldMkLst>
        <pc:spChg chg="mod">
          <ac:chgData name="Erica Toca" userId="62ee1c15-da68-4ca2-9909-983db6bf5e16" providerId="ADAL" clId="{31E0A208-87F4-42CF-BA53-DD99D4C2165A}" dt="2025-04-15T19:10:31.287" v="3" actId="122"/>
          <ac:spMkLst>
            <pc:docMk/>
            <pc:sldMk cId="955251100" sldId="332"/>
            <ac:spMk id="2" creationId="{30E634E0-F949-4CDD-AEFA-1ECF33A743AB}"/>
          </ac:spMkLst>
        </pc:spChg>
        <pc:spChg chg="mod">
          <ac:chgData name="Erica Toca" userId="62ee1c15-da68-4ca2-9909-983db6bf5e16" providerId="ADAL" clId="{31E0A208-87F4-42CF-BA53-DD99D4C2165A}" dt="2025-04-15T19:24:12.458" v="4"/>
          <ac:spMkLst>
            <pc:docMk/>
            <pc:sldMk cId="955251100" sldId="332"/>
            <ac:spMk id="3" creationId="{8F32399C-7F72-49BC-8400-271E7E01765A}"/>
          </ac:spMkLst>
        </pc:spChg>
      </pc:sldChg>
      <pc:sldChg chg="modSp add">
        <pc:chgData name="Erica Toca" userId="62ee1c15-da68-4ca2-9909-983db6bf5e16" providerId="ADAL" clId="{31E0A208-87F4-42CF-BA53-DD99D4C2165A}" dt="2025-04-15T19:35:27.860" v="106"/>
        <pc:sldMkLst>
          <pc:docMk/>
          <pc:sldMk cId="2091424823" sldId="333"/>
        </pc:sldMkLst>
        <pc:spChg chg="mod">
          <ac:chgData name="Erica Toca" userId="62ee1c15-da68-4ca2-9909-983db6bf5e16" providerId="ADAL" clId="{31E0A208-87F4-42CF-BA53-DD99D4C2165A}" dt="2025-04-15T19:29:48.760" v="23" actId="122"/>
          <ac:spMkLst>
            <pc:docMk/>
            <pc:sldMk cId="2091424823" sldId="333"/>
            <ac:spMk id="2" creationId="{381BF4F9-915F-4617-8CB4-E21BEA1FC94A}"/>
          </ac:spMkLst>
        </pc:spChg>
        <pc:spChg chg="mod">
          <ac:chgData name="Erica Toca" userId="62ee1c15-da68-4ca2-9909-983db6bf5e16" providerId="ADAL" clId="{31E0A208-87F4-42CF-BA53-DD99D4C2165A}" dt="2025-04-15T19:35:27.860" v="106"/>
          <ac:spMkLst>
            <pc:docMk/>
            <pc:sldMk cId="2091424823" sldId="333"/>
            <ac:spMk id="3" creationId="{9DDD7E6F-E71B-46AE-B17D-F433CBB6E9EC}"/>
          </ac:spMkLst>
        </pc:spChg>
      </pc:sldChg>
      <pc:sldChg chg="add del">
        <pc:chgData name="Erica Toca" userId="62ee1c15-da68-4ca2-9909-983db6bf5e16" providerId="ADAL" clId="{31E0A208-87F4-42CF-BA53-DD99D4C2165A}" dt="2025-04-15T19:28:51.879" v="15"/>
        <pc:sldMkLst>
          <pc:docMk/>
          <pc:sldMk cId="3074630955" sldId="333"/>
        </pc:sldMkLst>
      </pc:sldChg>
      <pc:sldChg chg="add del">
        <pc:chgData name="Erica Toca" userId="62ee1c15-da68-4ca2-9909-983db6bf5e16" providerId="ADAL" clId="{31E0A208-87F4-42CF-BA53-DD99D4C2165A}" dt="2025-04-15T19:29:00.081" v="17"/>
        <pc:sldMkLst>
          <pc:docMk/>
          <pc:sldMk cId="3681634762" sldId="333"/>
        </pc:sldMkLst>
      </pc:sldChg>
      <pc:sldChg chg="add del">
        <pc:chgData name="Erica Toca" userId="62ee1c15-da68-4ca2-9909-983db6bf5e16" providerId="ADAL" clId="{31E0A208-87F4-42CF-BA53-DD99D4C2165A}" dt="2025-04-15T19:29:18.659" v="20" actId="2696"/>
        <pc:sldMkLst>
          <pc:docMk/>
          <pc:sldMk cId="2898526058" sldId="33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11" cy="464741"/>
          </a:xfrm>
          <a:prstGeom prst="rect">
            <a:avLst/>
          </a:prstGeom>
        </p:spPr>
        <p:txBody>
          <a:bodyPr vert="horz" lIns="91339" tIns="45670" rIns="91339" bIns="45670" rtlCol="0"/>
          <a:lstStyle>
            <a:lvl1pPr algn="l">
              <a:defRPr sz="1200"/>
            </a:lvl1pPr>
          </a:lstStyle>
          <a:p>
            <a:endParaRPr lang="en-US"/>
          </a:p>
        </p:txBody>
      </p:sp>
      <p:sp>
        <p:nvSpPr>
          <p:cNvPr id="3" name="Date Placeholder 2"/>
          <p:cNvSpPr>
            <a:spLocks noGrp="1"/>
          </p:cNvSpPr>
          <p:nvPr>
            <p:ph type="dt" sz="quarter" idx="1"/>
          </p:nvPr>
        </p:nvSpPr>
        <p:spPr>
          <a:xfrm>
            <a:off x="3972192" y="0"/>
            <a:ext cx="3038211" cy="464741"/>
          </a:xfrm>
          <a:prstGeom prst="rect">
            <a:avLst/>
          </a:prstGeom>
        </p:spPr>
        <p:txBody>
          <a:bodyPr vert="horz" lIns="91339" tIns="45670" rIns="91339" bIns="45670" rtlCol="0"/>
          <a:lstStyle>
            <a:lvl1pPr algn="r">
              <a:defRPr sz="1200"/>
            </a:lvl1pPr>
          </a:lstStyle>
          <a:p>
            <a:fld id="{1C979BEC-57C8-41C0-AF59-4F09248DF60C}" type="datetimeFigureOut">
              <a:rPr lang="en-US" smtClean="0"/>
              <a:t>4/15/2025</a:t>
            </a:fld>
            <a:endParaRPr lang="en-US"/>
          </a:p>
        </p:txBody>
      </p:sp>
      <p:sp>
        <p:nvSpPr>
          <p:cNvPr id="4" name="Footer Placeholder 3"/>
          <p:cNvSpPr>
            <a:spLocks noGrp="1"/>
          </p:cNvSpPr>
          <p:nvPr>
            <p:ph type="ftr" sz="quarter" idx="2"/>
          </p:nvPr>
        </p:nvSpPr>
        <p:spPr>
          <a:xfrm>
            <a:off x="1" y="8831662"/>
            <a:ext cx="3038211" cy="464741"/>
          </a:xfrm>
          <a:prstGeom prst="rect">
            <a:avLst/>
          </a:prstGeom>
        </p:spPr>
        <p:txBody>
          <a:bodyPr vert="horz" lIns="91339" tIns="45670" rIns="91339" bIns="45670" rtlCol="0" anchor="b"/>
          <a:lstStyle>
            <a:lvl1pPr algn="l">
              <a:defRPr sz="1200"/>
            </a:lvl1pPr>
          </a:lstStyle>
          <a:p>
            <a:endParaRPr lang="en-US"/>
          </a:p>
        </p:txBody>
      </p:sp>
      <p:sp>
        <p:nvSpPr>
          <p:cNvPr id="5" name="Slide Number Placeholder 4"/>
          <p:cNvSpPr>
            <a:spLocks noGrp="1"/>
          </p:cNvSpPr>
          <p:nvPr>
            <p:ph type="sldNum" sz="quarter" idx="3"/>
          </p:nvPr>
        </p:nvSpPr>
        <p:spPr>
          <a:xfrm>
            <a:off x="3972192" y="8831662"/>
            <a:ext cx="3038211" cy="464741"/>
          </a:xfrm>
          <a:prstGeom prst="rect">
            <a:avLst/>
          </a:prstGeom>
        </p:spPr>
        <p:txBody>
          <a:bodyPr vert="horz" lIns="91339" tIns="45670" rIns="91339" bIns="45670" rtlCol="0" anchor="b"/>
          <a:lstStyle>
            <a:lvl1pPr algn="r">
              <a:defRPr sz="1200"/>
            </a:lvl1pPr>
          </a:lstStyle>
          <a:p>
            <a:fld id="{370C3056-514E-4EEC-92D9-EE41C2D22EF7}" type="slidenum">
              <a:rPr lang="en-US" smtClean="0"/>
              <a:t>‹#›</a:t>
            </a:fld>
            <a:endParaRPr lang="en-US"/>
          </a:p>
        </p:txBody>
      </p:sp>
    </p:spTree>
    <p:extLst>
      <p:ext uri="{BB962C8B-B14F-4D97-AF65-F5344CB8AC3E}">
        <p14:creationId xmlns:p14="http://schemas.microsoft.com/office/powerpoint/2010/main" val="334034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211" cy="466327"/>
          </a:xfrm>
          <a:prstGeom prst="rect">
            <a:avLst/>
          </a:prstGeom>
        </p:spPr>
        <p:txBody>
          <a:bodyPr vert="horz" lIns="91339" tIns="45670" rIns="91339" bIns="45670" rtlCol="0"/>
          <a:lstStyle>
            <a:lvl1pPr algn="l">
              <a:defRPr sz="1200"/>
            </a:lvl1pPr>
          </a:lstStyle>
          <a:p>
            <a:endParaRPr lang="en-US"/>
          </a:p>
        </p:txBody>
      </p:sp>
      <p:sp>
        <p:nvSpPr>
          <p:cNvPr id="3" name="Date Placeholder 2"/>
          <p:cNvSpPr>
            <a:spLocks noGrp="1"/>
          </p:cNvSpPr>
          <p:nvPr>
            <p:ph type="dt" idx="1"/>
          </p:nvPr>
        </p:nvSpPr>
        <p:spPr>
          <a:xfrm>
            <a:off x="3972192" y="1"/>
            <a:ext cx="3038211" cy="466327"/>
          </a:xfrm>
          <a:prstGeom prst="rect">
            <a:avLst/>
          </a:prstGeom>
        </p:spPr>
        <p:txBody>
          <a:bodyPr vert="horz" lIns="91339" tIns="45670" rIns="91339" bIns="45670" rtlCol="0"/>
          <a:lstStyle>
            <a:lvl1pPr algn="r">
              <a:defRPr sz="1200"/>
            </a:lvl1pPr>
          </a:lstStyle>
          <a:p>
            <a:fld id="{4B83E44A-98D3-4180-A36B-ADD4869A2B84}" type="datetimeFigureOut">
              <a:rPr lang="en-US" smtClean="0"/>
              <a:t>4/15/2025</a:t>
            </a:fld>
            <a:endParaRPr lang="en-US"/>
          </a:p>
        </p:txBody>
      </p:sp>
      <p:sp>
        <p:nvSpPr>
          <p:cNvPr id="4" name="Slide Image Placeholder 3"/>
          <p:cNvSpPr>
            <a:spLocks noGrp="1" noRot="1" noChangeAspect="1"/>
          </p:cNvSpPr>
          <p:nvPr>
            <p:ph type="sldImg" idx="2"/>
          </p:nvPr>
        </p:nvSpPr>
        <p:spPr>
          <a:xfrm>
            <a:off x="717550" y="1162050"/>
            <a:ext cx="5576888" cy="3136900"/>
          </a:xfrm>
          <a:prstGeom prst="rect">
            <a:avLst/>
          </a:prstGeom>
          <a:noFill/>
          <a:ln w="12700">
            <a:solidFill>
              <a:prstClr val="black"/>
            </a:solidFill>
          </a:ln>
        </p:spPr>
        <p:txBody>
          <a:bodyPr vert="horz" lIns="91339" tIns="45670" rIns="91339" bIns="45670" rtlCol="0" anchor="ctr"/>
          <a:lstStyle/>
          <a:p>
            <a:endParaRPr lang="en-US"/>
          </a:p>
        </p:txBody>
      </p:sp>
      <p:sp>
        <p:nvSpPr>
          <p:cNvPr id="5" name="Notes Placeholder 4"/>
          <p:cNvSpPr>
            <a:spLocks noGrp="1"/>
          </p:cNvSpPr>
          <p:nvPr>
            <p:ph type="body" sz="quarter" idx="3"/>
          </p:nvPr>
        </p:nvSpPr>
        <p:spPr>
          <a:xfrm>
            <a:off x="700882" y="4474518"/>
            <a:ext cx="5610225" cy="3660825"/>
          </a:xfrm>
          <a:prstGeom prst="rect">
            <a:avLst/>
          </a:prstGeom>
        </p:spPr>
        <p:txBody>
          <a:bodyPr vert="horz" lIns="91339" tIns="45670" rIns="91339" bIns="4567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31662"/>
            <a:ext cx="3038211" cy="466327"/>
          </a:xfrm>
          <a:prstGeom prst="rect">
            <a:avLst/>
          </a:prstGeom>
        </p:spPr>
        <p:txBody>
          <a:bodyPr vert="horz" lIns="91339" tIns="45670" rIns="91339" bIns="45670" rtlCol="0" anchor="b"/>
          <a:lstStyle>
            <a:lvl1pPr algn="l">
              <a:defRPr sz="1200"/>
            </a:lvl1pPr>
          </a:lstStyle>
          <a:p>
            <a:endParaRPr lang="en-US"/>
          </a:p>
        </p:txBody>
      </p:sp>
      <p:sp>
        <p:nvSpPr>
          <p:cNvPr id="7" name="Slide Number Placeholder 6"/>
          <p:cNvSpPr>
            <a:spLocks noGrp="1"/>
          </p:cNvSpPr>
          <p:nvPr>
            <p:ph type="sldNum" sz="quarter" idx="5"/>
          </p:nvPr>
        </p:nvSpPr>
        <p:spPr>
          <a:xfrm>
            <a:off x="3972192" y="8831662"/>
            <a:ext cx="3038211" cy="466327"/>
          </a:xfrm>
          <a:prstGeom prst="rect">
            <a:avLst/>
          </a:prstGeom>
        </p:spPr>
        <p:txBody>
          <a:bodyPr vert="horz" lIns="91339" tIns="45670" rIns="91339" bIns="45670" rtlCol="0" anchor="b"/>
          <a:lstStyle>
            <a:lvl1pPr algn="r">
              <a:defRPr sz="1200"/>
            </a:lvl1pPr>
          </a:lstStyle>
          <a:p>
            <a:fld id="{B203710C-DC96-4CAB-8D30-CECC19D0B946}" type="slidenum">
              <a:rPr lang="en-US" smtClean="0"/>
              <a:t>‹#›</a:t>
            </a:fld>
            <a:endParaRPr lang="en-US"/>
          </a:p>
        </p:txBody>
      </p:sp>
    </p:spTree>
    <p:extLst>
      <p:ext uri="{BB962C8B-B14F-4D97-AF65-F5344CB8AC3E}">
        <p14:creationId xmlns:p14="http://schemas.microsoft.com/office/powerpoint/2010/main" val="2596198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3710C-DC96-4CAB-8D30-CECC19D0B946}" type="slidenum">
              <a:rPr lang="en-US" smtClean="0"/>
              <a:t>1</a:t>
            </a:fld>
            <a:endParaRPr lang="en-US"/>
          </a:p>
        </p:txBody>
      </p:sp>
    </p:spTree>
    <p:extLst>
      <p:ext uri="{BB962C8B-B14F-4D97-AF65-F5344CB8AC3E}">
        <p14:creationId xmlns:p14="http://schemas.microsoft.com/office/powerpoint/2010/main" val="1737212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3710C-DC96-4CAB-8D30-CECC19D0B946}" type="slidenum">
              <a:rPr lang="en-US" smtClean="0"/>
              <a:t>6</a:t>
            </a:fld>
            <a:endParaRPr lang="en-US"/>
          </a:p>
        </p:txBody>
      </p:sp>
    </p:spTree>
    <p:extLst>
      <p:ext uri="{BB962C8B-B14F-4D97-AF65-F5344CB8AC3E}">
        <p14:creationId xmlns:p14="http://schemas.microsoft.com/office/powerpoint/2010/main" val="543686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203710C-DC96-4CAB-8D30-CECC19D0B946}" type="slidenum">
              <a:rPr lang="en-US" smtClean="0"/>
              <a:t>7</a:t>
            </a:fld>
            <a:endParaRPr lang="en-US"/>
          </a:p>
        </p:txBody>
      </p:sp>
    </p:spTree>
    <p:extLst>
      <p:ext uri="{BB962C8B-B14F-4D97-AF65-F5344CB8AC3E}">
        <p14:creationId xmlns:p14="http://schemas.microsoft.com/office/powerpoint/2010/main" val="246672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2127508"/>
      </p:ext>
    </p:extLst>
  </p:cSld>
  <p:clrMapOvr>
    <a:masterClrMapping/>
  </p:clrMapOvr>
  <p:transition spd="med">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50572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0039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2301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61387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7048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54833272"/>
      </p:ext>
    </p:extLst>
  </p:cSld>
  <p:clrMapOvr>
    <a:masterClrMapping/>
  </p:clrMapOvr>
  <p:transition spd="med">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53821387"/>
      </p:ext>
    </p:extLst>
  </p:cSld>
  <p:clrMapOvr>
    <a:masterClrMapping/>
  </p:clrMapOvr>
  <p:transition spd="med">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03841145"/>
      </p:ext>
    </p:extLst>
  </p:cSld>
  <p:clrMapOvr>
    <a:masterClrMapping/>
  </p:clrMapOvr>
  <p:transition spd="med">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15020856"/>
      </p:ext>
    </p:extLst>
  </p:cSld>
  <p:clrMapOvr>
    <a:masterClrMapping/>
  </p:clrMapOvr>
  <p:transition spd="med">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44143852"/>
      </p:ext>
    </p:extLst>
  </p:cSld>
  <p:clrMapOvr>
    <a:masterClrMapping/>
  </p:clrMapOvr>
  <p:transition spd="med">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11248356"/>
      </p:ext>
    </p:extLst>
  </p:cSld>
  <p:clrMapOvr>
    <a:masterClrMapping/>
  </p:clrMapOvr>
  <p:transition spd="med">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55586863"/>
      </p:ext>
    </p:extLst>
  </p:cSld>
  <p:clrMapOvr>
    <a:masterClrMapping/>
  </p:clrMapOvr>
  <p:transition spd="med">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99497076"/>
      </p:ext>
    </p:extLst>
  </p:cSld>
  <p:clrMapOvr>
    <a:masterClrMapping/>
  </p:clrMapOvr>
  <p:transition spd="med">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80949907"/>
      </p:ext>
    </p:extLst>
  </p:cSld>
  <p:clrMapOvr>
    <a:masterClrMapping/>
  </p:clrMapOvr>
  <p:transition spd="med">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4/15/2025</a:t>
            </a:fld>
            <a:endParaRPr lang="en-US" dirty="0"/>
          </a:p>
        </p:txBody>
      </p:sp>
    </p:spTree>
    <p:extLst>
      <p:ext uri="{BB962C8B-B14F-4D97-AF65-F5344CB8AC3E}">
        <p14:creationId xmlns:p14="http://schemas.microsoft.com/office/powerpoint/2010/main" val="819817869"/>
      </p:ext>
    </p:extLst>
  </p:cSld>
  <p:clrMapOvr>
    <a:masterClrMapping/>
  </p:clrMapOvr>
  <p:transition spd="med">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4/15/2025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4681081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Lst>
  <p:transition spd="med">
    <p:pull dir="d"/>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sa.gov/travel/plan-book/per-diem-rate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doa.la.gov/doa/ost/ppm-49-travel-guide"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mailto:etoca@suno.edu" TargetMode="External"/><Relationship Id="rId4" Type="http://schemas.openxmlformats.org/officeDocument/2006/relationships/hyperlink" Target="https://app.cbtat.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7868" y="1543632"/>
            <a:ext cx="10546672" cy="1825096"/>
          </a:xfrm>
        </p:spPr>
        <p:txBody>
          <a:bodyPr>
            <a:normAutofit/>
          </a:bodyPr>
          <a:lstStyle/>
          <a:p>
            <a:pPr algn="ctr"/>
            <a:br>
              <a:rPr lang="en-US" dirty="0"/>
            </a:br>
            <a:endParaRPr lang="en-US" dirty="0"/>
          </a:p>
        </p:txBody>
      </p:sp>
      <p:sp>
        <p:nvSpPr>
          <p:cNvPr id="3" name="Subtitle 2"/>
          <p:cNvSpPr>
            <a:spLocks noGrp="1"/>
          </p:cNvSpPr>
          <p:nvPr>
            <p:ph type="subTitle" idx="1"/>
          </p:nvPr>
        </p:nvSpPr>
        <p:spPr>
          <a:xfrm>
            <a:off x="1509204" y="3368728"/>
            <a:ext cx="9144000" cy="1444336"/>
          </a:xfrm>
        </p:spPr>
        <p:txBody>
          <a:bodyPr>
            <a:normAutofit/>
          </a:bodyPr>
          <a:lstStyle/>
          <a:p>
            <a:pPr algn="ctr"/>
            <a:r>
              <a:rPr lang="en-US" sz="4000" dirty="0">
                <a:latin typeface="+mj-lt"/>
              </a:rPr>
              <a:t>TRAVEL POLICY AND</a:t>
            </a:r>
          </a:p>
          <a:p>
            <a:pPr algn="ctr"/>
            <a:r>
              <a:rPr lang="en-US" sz="4000" dirty="0">
                <a:latin typeface="+mj-lt"/>
              </a:rPr>
              <a:t>TRAINING</a:t>
            </a:r>
          </a:p>
        </p:txBody>
      </p:sp>
      <p:pic>
        <p:nvPicPr>
          <p:cNvPr id="4" name="Picture 3" descr="A blue and yellow text on a black background&#10;&#10;Description automatically generated with low confidence">
            <a:extLst>
              <a:ext uri="{FF2B5EF4-FFF2-40B4-BE49-F238E27FC236}">
                <a16:creationId xmlns:a16="http://schemas.microsoft.com/office/drawing/2014/main" id="{C0E32622-F243-4886-B83E-5F11A62E9C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5193" y="329843"/>
            <a:ext cx="3324843" cy="1213789"/>
          </a:xfrm>
          <a:prstGeom prst="rect">
            <a:avLst/>
          </a:prstGeom>
        </p:spPr>
      </p:pic>
    </p:spTree>
    <p:extLst>
      <p:ext uri="{BB962C8B-B14F-4D97-AF65-F5344CB8AC3E}">
        <p14:creationId xmlns:p14="http://schemas.microsoft.com/office/powerpoint/2010/main" val="2917556137"/>
      </p:ext>
    </p:extLst>
  </p:cSld>
  <p:clrMapOvr>
    <a:masterClrMapping/>
  </p:clrMapOvr>
  <p:transition spd="med">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896EA4D-05FF-4477-BA96-1E5F515AD300}"/>
              </a:ext>
            </a:extLst>
          </p:cNvPr>
          <p:cNvPicPr>
            <a:picLocks noChangeAspect="1"/>
          </p:cNvPicPr>
          <p:nvPr/>
        </p:nvPicPr>
        <p:blipFill>
          <a:blip r:embed="rId2"/>
          <a:stretch>
            <a:fillRect/>
          </a:stretch>
        </p:blipFill>
        <p:spPr>
          <a:xfrm>
            <a:off x="562937" y="317895"/>
            <a:ext cx="2516577" cy="1463280"/>
          </a:xfrm>
          <a:prstGeom prst="rect">
            <a:avLst/>
          </a:prstGeom>
        </p:spPr>
      </p:pic>
      <p:sp>
        <p:nvSpPr>
          <p:cNvPr id="4" name="Title 3">
            <a:extLst>
              <a:ext uri="{FF2B5EF4-FFF2-40B4-BE49-F238E27FC236}">
                <a16:creationId xmlns:a16="http://schemas.microsoft.com/office/drawing/2014/main" id="{EDA18091-3E75-4E68-9D35-40E4B6C78871}"/>
              </a:ext>
            </a:extLst>
          </p:cNvPr>
          <p:cNvSpPr>
            <a:spLocks noGrp="1"/>
          </p:cNvSpPr>
          <p:nvPr>
            <p:ph type="title"/>
          </p:nvPr>
        </p:nvSpPr>
        <p:spPr>
          <a:xfrm>
            <a:off x="1821225" y="816638"/>
            <a:ext cx="8596668" cy="1236133"/>
          </a:xfrm>
        </p:spPr>
        <p:txBody>
          <a:bodyPr/>
          <a:lstStyle/>
          <a:p>
            <a:pPr algn="ctr"/>
            <a:r>
              <a:rPr lang="en-US" dirty="0"/>
              <a:t>Travel Booking Process (</a:t>
            </a:r>
            <a:r>
              <a:rPr lang="en-US" dirty="0" err="1"/>
              <a:t>Cont</a:t>
            </a:r>
            <a:r>
              <a:rPr lang="en-US" dirty="0"/>
              <a:t>)</a:t>
            </a:r>
          </a:p>
        </p:txBody>
      </p:sp>
      <p:sp>
        <p:nvSpPr>
          <p:cNvPr id="5" name="Content Placeholder 4">
            <a:extLst>
              <a:ext uri="{FF2B5EF4-FFF2-40B4-BE49-F238E27FC236}">
                <a16:creationId xmlns:a16="http://schemas.microsoft.com/office/drawing/2014/main" id="{A27779F0-1B37-4303-969F-39B9D70BD819}"/>
              </a:ext>
            </a:extLst>
          </p:cNvPr>
          <p:cNvSpPr>
            <a:spLocks noGrp="1"/>
          </p:cNvSpPr>
          <p:nvPr>
            <p:ph idx="1"/>
          </p:nvPr>
        </p:nvSpPr>
        <p:spPr>
          <a:xfrm>
            <a:off x="1523999" y="2116667"/>
            <a:ext cx="9304867" cy="3924695"/>
          </a:xfrm>
        </p:spPr>
        <p:txBody>
          <a:bodyPr>
            <a:normAutofit fontScale="85000" lnSpcReduction="20000"/>
          </a:bodyPr>
          <a:lstStyle/>
          <a:p>
            <a:pPr marL="0" indent="0">
              <a:buNone/>
            </a:pPr>
            <a:r>
              <a:rPr lang="en-US" dirty="0"/>
              <a:t>Once we receive your Travel Authorization form, the Travel Specialist will begin organizing your travel arrangements. You will receive confirmation for any booked transactions. If your trip requires additional information, the Travel Specialist may reach out to you for further details. Please respond promptly to any requests, as timely communication is crucial to ensure we meet all deadlines for your trip.</a:t>
            </a:r>
          </a:p>
          <a:p>
            <a:pPr marL="0" indent="0">
              <a:buNone/>
            </a:pPr>
            <a:r>
              <a:rPr lang="en-US" dirty="0"/>
              <a:t>If your travel involves conference registration, you may be asked to provide your login credentials to complete the booking.</a:t>
            </a:r>
          </a:p>
          <a:p>
            <a:pPr marL="0" indent="0">
              <a:buNone/>
            </a:pPr>
            <a:r>
              <a:rPr lang="en-US" dirty="0"/>
              <a:t>For accommodations, if you're staying at the conference hotel, your room will be reserved there. However, if you choose to book a room at a different hotel, your reservation must meet the approved rate criteria.</a:t>
            </a:r>
          </a:p>
          <a:p>
            <a:pPr marL="0" indent="0">
              <a:buNone/>
            </a:pPr>
            <a:r>
              <a:rPr lang="en-US" dirty="0"/>
              <a:t>For further details, please refer to the link below.</a:t>
            </a:r>
          </a:p>
          <a:p>
            <a:pPr marL="0" indent="0">
              <a:buNone/>
            </a:pPr>
            <a:r>
              <a:rPr lang="en-US" dirty="0"/>
              <a:t>Once your conference and hotel reservations are confirmed, you will receive an email notifying you that it is time to proceed with booking your airfare. After everything is booked, I will ensure that you have a copy of all confirmations, reservations, and, if applicable, your flight itinerary.</a:t>
            </a:r>
          </a:p>
          <a:p>
            <a:pPr marL="0" indent="0">
              <a:buNone/>
            </a:pPr>
            <a:endParaRPr lang="en-US" dirty="0">
              <a:hlinkClick r:id="rId3"/>
            </a:endParaRPr>
          </a:p>
          <a:p>
            <a:pPr marL="0" indent="0">
              <a:buNone/>
            </a:pPr>
            <a:endParaRPr lang="en-US" dirty="0">
              <a:hlinkClick r:id="rId3"/>
            </a:endParaRPr>
          </a:p>
          <a:p>
            <a:pPr marL="0" indent="0">
              <a:buNone/>
            </a:pPr>
            <a:r>
              <a:rPr lang="en-US" dirty="0">
                <a:hlinkClick r:id="rId3"/>
              </a:rPr>
              <a:t>https://www.gsa.gov/travel/plan-book/per-diem-rates</a:t>
            </a:r>
            <a:endParaRPr lang="en-US" dirty="0"/>
          </a:p>
          <a:p>
            <a:pPr marL="0" indent="0">
              <a:buNone/>
            </a:pPr>
            <a:endParaRPr lang="en-US" dirty="0"/>
          </a:p>
        </p:txBody>
      </p:sp>
    </p:spTree>
  </p:cSld>
  <p:clrMapOvr>
    <a:masterClrMapping/>
  </p:clrMapOvr>
  <p:transition spd="med">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634E0-F949-4CDD-AEFA-1ECF33A743AB}"/>
              </a:ext>
            </a:extLst>
          </p:cNvPr>
          <p:cNvSpPr>
            <a:spLocks noGrp="1"/>
          </p:cNvSpPr>
          <p:nvPr>
            <p:ph type="title"/>
          </p:nvPr>
        </p:nvSpPr>
        <p:spPr/>
        <p:txBody>
          <a:bodyPr/>
          <a:lstStyle/>
          <a:p>
            <a:pPr algn="ctr"/>
            <a:r>
              <a:rPr lang="en-US" dirty="0"/>
              <a:t>Travel Booking Process (</a:t>
            </a:r>
            <a:r>
              <a:rPr lang="en-US" dirty="0" err="1"/>
              <a:t>Cont</a:t>
            </a:r>
            <a:r>
              <a:rPr lang="en-US" dirty="0"/>
              <a:t>)</a:t>
            </a:r>
            <a:endParaRPr lang="en-US" b="1" dirty="0"/>
          </a:p>
        </p:txBody>
      </p:sp>
      <p:sp>
        <p:nvSpPr>
          <p:cNvPr id="3" name="Content Placeholder 2">
            <a:extLst>
              <a:ext uri="{FF2B5EF4-FFF2-40B4-BE49-F238E27FC236}">
                <a16:creationId xmlns:a16="http://schemas.microsoft.com/office/drawing/2014/main" id="{8F32399C-7F72-49BC-8400-271E7E01765A}"/>
              </a:ext>
            </a:extLst>
          </p:cNvPr>
          <p:cNvSpPr>
            <a:spLocks noGrp="1"/>
          </p:cNvSpPr>
          <p:nvPr>
            <p:ph idx="1"/>
          </p:nvPr>
        </p:nvSpPr>
        <p:spPr/>
        <p:txBody>
          <a:bodyPr/>
          <a:lstStyle/>
          <a:p>
            <a:r>
              <a:rPr lang="en-US" b="1" dirty="0"/>
              <a:t>Rental Car Process When Booking Travel:</a:t>
            </a:r>
            <a:br>
              <a:rPr lang="en-US" dirty="0"/>
            </a:br>
            <a:r>
              <a:rPr lang="en-US" dirty="0"/>
              <a:t>If you are booking travel and a rental car is needed, please ensure that you attach a copy of your updated Defensive Driving Certificate and complete the Rental Car Request Form in DocuSign. Rental requests will not be processed without this documentation.</a:t>
            </a:r>
          </a:p>
          <a:p>
            <a:r>
              <a:rPr lang="en-US" dirty="0"/>
              <a:t>Details regarding the rental car policy can be found in </a:t>
            </a:r>
            <a:r>
              <a:rPr lang="en-US" b="1" dirty="0"/>
              <a:t>PPM49 under §1504. Methods of Transportation, Section F: State-Rented Vehicles</a:t>
            </a:r>
            <a:r>
              <a:rPr lang="en-US" dirty="0"/>
              <a:t>.</a:t>
            </a:r>
          </a:p>
          <a:p>
            <a:endParaRPr lang="en-US" dirty="0"/>
          </a:p>
        </p:txBody>
      </p:sp>
    </p:spTree>
    <p:extLst>
      <p:ext uri="{BB962C8B-B14F-4D97-AF65-F5344CB8AC3E}">
        <p14:creationId xmlns:p14="http://schemas.microsoft.com/office/powerpoint/2010/main" val="955251100"/>
      </p:ext>
    </p:extLst>
  </p:cSld>
  <p:clrMapOvr>
    <a:masterClrMapping/>
  </p:clrMapOvr>
  <p:transition spd="med">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4325" y="1790699"/>
            <a:ext cx="10309340" cy="1015663"/>
          </a:xfrm>
          <a:prstGeom prst="rect">
            <a:avLst/>
          </a:prstGeom>
          <a:noFill/>
        </p:spPr>
        <p:txBody>
          <a:bodyPr wrap="square" rtlCol="0">
            <a:spAutoFit/>
          </a:bodyPr>
          <a:lstStyle/>
          <a:p>
            <a:pPr algn="ctr"/>
            <a:endParaRPr lang="en-US" sz="2400" b="1" dirty="0">
              <a:solidFill>
                <a:srgbClr val="00B0F0"/>
              </a:solidFill>
            </a:endParaRPr>
          </a:p>
          <a:p>
            <a:endParaRPr lang="en-US" dirty="0"/>
          </a:p>
          <a:p>
            <a:pPr algn="just"/>
            <a:endParaRPr lang="en-US" dirty="0"/>
          </a:p>
        </p:txBody>
      </p:sp>
      <p:pic>
        <p:nvPicPr>
          <p:cNvPr id="4" name="Picture 3">
            <a:extLst>
              <a:ext uri="{FF2B5EF4-FFF2-40B4-BE49-F238E27FC236}">
                <a16:creationId xmlns:a16="http://schemas.microsoft.com/office/drawing/2014/main" id="{B28AE04D-BC23-4996-A4A4-303A1E5366F8}"/>
              </a:ext>
            </a:extLst>
          </p:cNvPr>
          <p:cNvPicPr>
            <a:picLocks noChangeAspect="1"/>
          </p:cNvPicPr>
          <p:nvPr/>
        </p:nvPicPr>
        <p:blipFill>
          <a:blip r:embed="rId2"/>
          <a:stretch>
            <a:fillRect/>
          </a:stretch>
        </p:blipFill>
        <p:spPr>
          <a:xfrm>
            <a:off x="562937" y="317895"/>
            <a:ext cx="2516577" cy="1463280"/>
          </a:xfrm>
          <a:prstGeom prst="rect">
            <a:avLst/>
          </a:prstGeom>
        </p:spPr>
      </p:pic>
      <p:sp>
        <p:nvSpPr>
          <p:cNvPr id="2" name="Title 1">
            <a:extLst>
              <a:ext uri="{FF2B5EF4-FFF2-40B4-BE49-F238E27FC236}">
                <a16:creationId xmlns:a16="http://schemas.microsoft.com/office/drawing/2014/main" id="{B20E7455-29F6-42DE-8571-7199F5DC9192}"/>
              </a:ext>
            </a:extLst>
          </p:cNvPr>
          <p:cNvSpPr>
            <a:spLocks noGrp="1"/>
          </p:cNvSpPr>
          <p:nvPr>
            <p:ph type="title"/>
          </p:nvPr>
        </p:nvSpPr>
        <p:spPr>
          <a:xfrm>
            <a:off x="2026997" y="688709"/>
            <a:ext cx="8596668" cy="1286935"/>
          </a:xfrm>
        </p:spPr>
        <p:txBody>
          <a:bodyPr/>
          <a:lstStyle/>
          <a:p>
            <a:pPr algn="ctr"/>
            <a:r>
              <a:rPr lang="en-US" dirty="0"/>
              <a:t>Required Documents</a:t>
            </a:r>
          </a:p>
        </p:txBody>
      </p:sp>
      <p:sp>
        <p:nvSpPr>
          <p:cNvPr id="5" name="Content Placeholder 4">
            <a:extLst>
              <a:ext uri="{FF2B5EF4-FFF2-40B4-BE49-F238E27FC236}">
                <a16:creationId xmlns:a16="http://schemas.microsoft.com/office/drawing/2014/main" id="{9DEA3069-A175-42B9-90C6-CCFF5048C3B6}"/>
              </a:ext>
            </a:extLst>
          </p:cNvPr>
          <p:cNvSpPr>
            <a:spLocks noGrp="1"/>
          </p:cNvSpPr>
          <p:nvPr>
            <p:ph idx="1"/>
          </p:nvPr>
        </p:nvSpPr>
        <p:spPr>
          <a:xfrm>
            <a:off x="1568335" y="1790699"/>
            <a:ext cx="8506997" cy="4250663"/>
          </a:xfrm>
        </p:spPr>
        <p:txBody>
          <a:bodyPr>
            <a:normAutofit/>
          </a:bodyPr>
          <a:lstStyle/>
          <a:p>
            <a:r>
              <a:rPr lang="en-US" dirty="0"/>
              <a:t>Below are examples of required documents for travel under PPM49:</a:t>
            </a:r>
          </a:p>
          <a:p>
            <a:r>
              <a:rPr lang="en-US" dirty="0"/>
              <a:t>Conference announcements or event details</a:t>
            </a:r>
          </a:p>
          <a:p>
            <a:r>
              <a:rPr lang="en-US" dirty="0"/>
              <a:t>Registration forms or confirmation of registration</a:t>
            </a:r>
          </a:p>
          <a:p>
            <a:r>
              <a:rPr lang="en-US" dirty="0"/>
              <a:t>Hotel booking receipts or confirmations</a:t>
            </a:r>
          </a:p>
          <a:p>
            <a:r>
              <a:rPr lang="en-US" dirty="0"/>
              <a:t>Airline tickets or flight itineraries</a:t>
            </a:r>
          </a:p>
          <a:p>
            <a:r>
              <a:rPr lang="en-US" dirty="0"/>
              <a:t>Passport or ID (if traveling internationally)</a:t>
            </a:r>
          </a:p>
          <a:p>
            <a:r>
              <a:rPr lang="en-US" dirty="0"/>
              <a:t>Payment receipts for conference fees or accommodation</a:t>
            </a:r>
          </a:p>
          <a:p>
            <a:r>
              <a:rPr lang="en-US" dirty="0"/>
              <a:t>Travel insurance documentation (if applicable)</a:t>
            </a:r>
          </a:p>
          <a:p>
            <a:r>
              <a:rPr lang="en-US" dirty="0"/>
              <a:t>Approval forms or travel authorization under PPM49</a:t>
            </a:r>
          </a:p>
          <a:p>
            <a:r>
              <a:rPr lang="en-US" dirty="0"/>
              <a:t>Any additional supporting documentation as specified by PPM49 guideline</a:t>
            </a:r>
          </a:p>
          <a:p>
            <a:endParaRPr lang="en-US" dirty="0"/>
          </a:p>
        </p:txBody>
      </p:sp>
    </p:spTree>
  </p:cSld>
  <p:clrMapOvr>
    <a:masterClrMapping/>
  </p:clrMapOvr>
  <p:transition spd="med">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8111FA2-5677-4579-BD1F-67D80394DF86}"/>
              </a:ext>
            </a:extLst>
          </p:cNvPr>
          <p:cNvPicPr>
            <a:picLocks noChangeAspect="1"/>
          </p:cNvPicPr>
          <p:nvPr/>
        </p:nvPicPr>
        <p:blipFill>
          <a:blip r:embed="rId2"/>
          <a:stretch>
            <a:fillRect/>
          </a:stretch>
        </p:blipFill>
        <p:spPr>
          <a:xfrm>
            <a:off x="562937" y="317895"/>
            <a:ext cx="2516577" cy="1463280"/>
          </a:xfrm>
          <a:prstGeom prst="rect">
            <a:avLst/>
          </a:prstGeom>
        </p:spPr>
      </p:pic>
      <p:sp>
        <p:nvSpPr>
          <p:cNvPr id="4" name="Title 3">
            <a:extLst>
              <a:ext uri="{FF2B5EF4-FFF2-40B4-BE49-F238E27FC236}">
                <a16:creationId xmlns:a16="http://schemas.microsoft.com/office/drawing/2014/main" id="{F4665943-0CCE-4AB2-A915-F69981048A5A}"/>
              </a:ext>
            </a:extLst>
          </p:cNvPr>
          <p:cNvSpPr>
            <a:spLocks noGrp="1"/>
          </p:cNvSpPr>
          <p:nvPr>
            <p:ph type="title"/>
          </p:nvPr>
        </p:nvSpPr>
        <p:spPr>
          <a:xfrm>
            <a:off x="1244600" y="683949"/>
            <a:ext cx="8596668" cy="1286933"/>
          </a:xfrm>
        </p:spPr>
        <p:txBody>
          <a:bodyPr/>
          <a:lstStyle/>
          <a:p>
            <a:pPr algn="ctr"/>
            <a:r>
              <a:rPr lang="en-US" dirty="0"/>
              <a:t>Helpful Tips</a:t>
            </a:r>
          </a:p>
        </p:txBody>
      </p:sp>
      <p:sp>
        <p:nvSpPr>
          <p:cNvPr id="5" name="Content Placeholder 4">
            <a:extLst>
              <a:ext uri="{FF2B5EF4-FFF2-40B4-BE49-F238E27FC236}">
                <a16:creationId xmlns:a16="http://schemas.microsoft.com/office/drawing/2014/main" id="{87919B6A-A279-4C6F-9113-9BFEE736964E}"/>
              </a:ext>
            </a:extLst>
          </p:cNvPr>
          <p:cNvSpPr>
            <a:spLocks noGrp="1"/>
          </p:cNvSpPr>
          <p:nvPr>
            <p:ph idx="1"/>
          </p:nvPr>
        </p:nvSpPr>
        <p:spPr>
          <a:xfrm>
            <a:off x="677333" y="2218267"/>
            <a:ext cx="9728199" cy="3823095"/>
          </a:xfrm>
        </p:spPr>
        <p:txBody>
          <a:bodyPr/>
          <a:lstStyle/>
          <a:p>
            <a:r>
              <a:rPr lang="en-US" dirty="0"/>
              <a:t>Helpful tips when booking travel:</a:t>
            </a:r>
          </a:p>
          <a:p>
            <a:r>
              <a:rPr lang="en-US" dirty="0"/>
              <a:t>Keep lines of communication open with your Travel Specialist.</a:t>
            </a:r>
          </a:p>
          <a:p>
            <a:r>
              <a:rPr lang="en-US" dirty="0"/>
              <a:t>Provide all pertinent information that may be useful for your trip.</a:t>
            </a:r>
          </a:p>
          <a:p>
            <a:r>
              <a:rPr lang="en-US" dirty="0"/>
              <a:t>Submit all receipts promptly upon your return.</a:t>
            </a:r>
          </a:p>
          <a:p>
            <a:r>
              <a:rPr lang="en-US" dirty="0"/>
              <a:t>Ensure that office managers and/or administrative assistants are included in all correspondences.</a:t>
            </a:r>
          </a:p>
          <a:p>
            <a:r>
              <a:rPr lang="en-US" dirty="0"/>
              <a:t>All flights must be booked through Christopherson, and flights booked through another agency must be approved by the Office of State Travel.</a:t>
            </a:r>
          </a:p>
          <a:p>
            <a:pPr marL="0" indent="0" algn="ctr">
              <a:buNone/>
            </a:pPr>
            <a:r>
              <a:rPr lang="en-US" dirty="0"/>
              <a:t>    </a:t>
            </a:r>
          </a:p>
          <a:p>
            <a:pPr marL="0" indent="0">
              <a:buNone/>
            </a:pPr>
            <a:endParaRPr lang="en-US" dirty="0"/>
          </a:p>
        </p:txBody>
      </p:sp>
    </p:spTree>
    <p:extLst>
      <p:ext uri="{BB962C8B-B14F-4D97-AF65-F5344CB8AC3E}">
        <p14:creationId xmlns:p14="http://schemas.microsoft.com/office/powerpoint/2010/main" val="699592297"/>
      </p:ext>
    </p:extLst>
  </p:cSld>
  <p:clrMapOvr>
    <a:masterClrMapping/>
  </p:clrMapOvr>
  <p:transition spd="med">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F4F9-915F-4617-8CB4-E21BEA1FC94A}"/>
              </a:ext>
            </a:extLst>
          </p:cNvPr>
          <p:cNvSpPr>
            <a:spLocks noGrp="1"/>
          </p:cNvSpPr>
          <p:nvPr>
            <p:ph type="title"/>
          </p:nvPr>
        </p:nvSpPr>
        <p:spPr/>
        <p:txBody>
          <a:bodyPr/>
          <a:lstStyle/>
          <a:p>
            <a:pPr algn="ctr"/>
            <a:r>
              <a:rPr lang="en-US" dirty="0"/>
              <a:t>Traveler Responsibility Reminder</a:t>
            </a:r>
          </a:p>
        </p:txBody>
      </p:sp>
      <p:sp>
        <p:nvSpPr>
          <p:cNvPr id="3" name="Content Placeholder 2">
            <a:extLst>
              <a:ext uri="{FF2B5EF4-FFF2-40B4-BE49-F238E27FC236}">
                <a16:creationId xmlns:a16="http://schemas.microsoft.com/office/drawing/2014/main" id="{9DDD7E6F-E71B-46AE-B17D-F433CBB6E9EC}"/>
              </a:ext>
            </a:extLst>
          </p:cNvPr>
          <p:cNvSpPr>
            <a:spLocks noGrp="1"/>
          </p:cNvSpPr>
          <p:nvPr>
            <p:ph idx="1"/>
          </p:nvPr>
        </p:nvSpPr>
        <p:spPr/>
        <p:txBody>
          <a:bodyPr/>
          <a:lstStyle/>
          <a:p>
            <a:r>
              <a:rPr lang="en-US" dirty="0"/>
              <a:t>Travelers are responsible for confirming all travel arrangements. Please ensure that hotel and flight reservations are finalized prior to departure.</a:t>
            </a:r>
          </a:p>
          <a:p>
            <a:r>
              <a:rPr lang="en-US" dirty="0"/>
              <a:t>Additionally, </a:t>
            </a:r>
            <a:r>
              <a:rPr lang="en-US" b="1" dirty="0"/>
              <a:t>completed Travel Authorization Forms</a:t>
            </a:r>
            <a:r>
              <a:rPr lang="en-US" dirty="0"/>
              <a:t> must be submitted within the following timeframes:</a:t>
            </a:r>
          </a:p>
          <a:p>
            <a:r>
              <a:rPr lang="en-US" b="1" dirty="0"/>
              <a:t>In-state travel:</a:t>
            </a:r>
            <a:r>
              <a:rPr lang="en-US" dirty="0"/>
              <a:t> At least </a:t>
            </a:r>
            <a:r>
              <a:rPr lang="en-US" b="1" dirty="0"/>
              <a:t>three weeks</a:t>
            </a:r>
            <a:r>
              <a:rPr lang="en-US" dirty="0"/>
              <a:t> prior to the travel date</a:t>
            </a:r>
          </a:p>
          <a:p>
            <a:r>
              <a:rPr lang="en-US" b="1" dirty="0"/>
              <a:t>All other travel:</a:t>
            </a:r>
            <a:r>
              <a:rPr lang="en-US" dirty="0"/>
              <a:t> No less than </a:t>
            </a:r>
            <a:r>
              <a:rPr lang="en-US" b="1" dirty="0"/>
              <a:t>30 days</a:t>
            </a:r>
            <a:r>
              <a:rPr lang="en-US" dirty="0"/>
              <a:t> before the travel date</a:t>
            </a:r>
          </a:p>
          <a:p>
            <a:r>
              <a:rPr lang="en-US" dirty="0"/>
              <a:t>Timely submission is essential for proper processing and approval, and to ensure compliance with </a:t>
            </a:r>
            <a:r>
              <a:rPr lang="en-US" b="1" dirty="0"/>
              <a:t>PPM49</a:t>
            </a:r>
            <a:r>
              <a:rPr lang="en-US" dirty="0"/>
              <a:t> and the </a:t>
            </a:r>
            <a:r>
              <a:rPr lang="en-US" b="1" dirty="0"/>
              <a:t>Office of State Travel</a:t>
            </a:r>
            <a:r>
              <a:rPr lang="en-US" dirty="0"/>
              <a:t> guidelines.</a:t>
            </a:r>
          </a:p>
          <a:p>
            <a:pPr marL="0" indent="0">
              <a:buNone/>
            </a:pPr>
            <a:endParaRPr lang="en-US" dirty="0"/>
          </a:p>
        </p:txBody>
      </p:sp>
    </p:spTree>
    <p:extLst>
      <p:ext uri="{BB962C8B-B14F-4D97-AF65-F5344CB8AC3E}">
        <p14:creationId xmlns:p14="http://schemas.microsoft.com/office/powerpoint/2010/main" val="2091424823"/>
      </p:ext>
    </p:extLst>
  </p:cSld>
  <p:clrMapOvr>
    <a:masterClrMapping/>
  </p:clrMapOvr>
  <p:transition spd="med">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4373"/>
            <a:ext cx="11201400" cy="1293028"/>
          </a:xfrm>
        </p:spPr>
        <p:txBody>
          <a:bodyPr/>
          <a:lstStyle/>
          <a:p>
            <a:pPr algn="ctr"/>
            <a:r>
              <a:rPr lang="en-US" dirty="0"/>
              <a:t>TRAINING Objective</a:t>
            </a:r>
          </a:p>
        </p:txBody>
      </p:sp>
      <p:sp>
        <p:nvSpPr>
          <p:cNvPr id="5" name="Content Placeholder 4"/>
          <p:cNvSpPr>
            <a:spLocks noGrp="1"/>
          </p:cNvSpPr>
          <p:nvPr>
            <p:ph idx="1"/>
          </p:nvPr>
        </p:nvSpPr>
        <p:spPr/>
        <p:txBody>
          <a:bodyPr/>
          <a:lstStyle/>
          <a:p>
            <a:r>
              <a:rPr lang="en-US" dirty="0"/>
              <a:t>Travel Policy (PPM49)</a:t>
            </a:r>
          </a:p>
          <a:p>
            <a:r>
              <a:rPr lang="en-US" dirty="0" err="1"/>
              <a:t>Docusign</a:t>
            </a:r>
            <a:r>
              <a:rPr lang="en-US" dirty="0"/>
              <a:t> Approval Process</a:t>
            </a:r>
          </a:p>
          <a:p>
            <a:r>
              <a:rPr lang="en-US" dirty="0"/>
              <a:t>Travel Booking Process</a:t>
            </a:r>
          </a:p>
          <a:p>
            <a:r>
              <a:rPr lang="en-US" dirty="0"/>
              <a:t>Required Documentation</a:t>
            </a:r>
          </a:p>
          <a:p>
            <a:r>
              <a:rPr lang="en-US" dirty="0"/>
              <a:t>Helpful tips, questions, and feedback</a:t>
            </a:r>
          </a:p>
          <a:p>
            <a:endParaRPr lang="en-US" dirty="0"/>
          </a:p>
          <a:p>
            <a:endParaRPr lang="en-US" dirty="0"/>
          </a:p>
          <a:p>
            <a:pPr marL="0" indent="0" algn="ctr">
              <a:buNone/>
            </a:pP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800" y="4461444"/>
            <a:ext cx="2649210" cy="1431356"/>
          </a:xfrm>
          <a:prstGeom prst="rect">
            <a:avLst/>
          </a:prstGeom>
        </p:spPr>
      </p:pic>
    </p:spTree>
    <p:extLst>
      <p:ext uri="{BB962C8B-B14F-4D97-AF65-F5344CB8AC3E}">
        <p14:creationId xmlns:p14="http://schemas.microsoft.com/office/powerpoint/2010/main" val="4058177803"/>
      </p:ext>
    </p:extLst>
  </p:cSld>
  <p:clrMapOvr>
    <a:masterClrMapping/>
  </p:clrMapOvr>
  <p:transition spd="med">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0953" y="1591823"/>
            <a:ext cx="11168110" cy="3908762"/>
          </a:xfrm>
          <a:prstGeom prst="rect">
            <a:avLst/>
          </a:prstGeom>
          <a:noFill/>
        </p:spPr>
        <p:txBody>
          <a:bodyPr wrap="square" rtlCol="0">
            <a:spAutoFit/>
          </a:bodyPr>
          <a:lstStyle/>
          <a:p>
            <a:pPr algn="ctr"/>
            <a:r>
              <a:rPr lang="en-US" sz="3200" b="1" dirty="0">
                <a:solidFill>
                  <a:srgbClr val="00B0F0"/>
                </a:solidFill>
              </a:rPr>
              <a:t>PURPOSE:</a:t>
            </a:r>
          </a:p>
          <a:p>
            <a:endParaRPr lang="en-US" dirty="0"/>
          </a:p>
          <a:p>
            <a:r>
              <a:rPr lang="en-US" dirty="0"/>
              <a:t>The purpose of this training is to offer guidance on the University’s travel procedures and regulations to ensure compliance with the Office of State Travel. It aims to provide a clear procedural framework for employees and students traveling on university business and to promote responsible fiscal practices in spending.</a:t>
            </a:r>
          </a:p>
          <a:p>
            <a:endParaRPr lang="en-US" dirty="0"/>
          </a:p>
          <a:p>
            <a:r>
              <a:rPr lang="en-US" dirty="0"/>
              <a:t>All University employees are expected to take responsibility when traveling for university-related purposes and to comply with the requirements set forth by the Southern University System. The Chancellor has granted the Vice Chancellor for Finance and Administration the authority to update any provisions in the policy appendix. When appropriate, the Vice Chancellor for Finance and Administration will facilitate the review of proposed policy changes by administrative staff.</a:t>
            </a:r>
          </a:p>
          <a:p>
            <a:pPr algn="just"/>
            <a:endParaRPr lang="en-US" dirty="0"/>
          </a:p>
        </p:txBody>
      </p:sp>
      <p:pic>
        <p:nvPicPr>
          <p:cNvPr id="3" name="Picture 2">
            <a:extLst>
              <a:ext uri="{FF2B5EF4-FFF2-40B4-BE49-F238E27FC236}">
                <a16:creationId xmlns:a16="http://schemas.microsoft.com/office/drawing/2014/main" id="{A98D0EF6-E858-4A8A-B4A4-EB9B9A8390F5}"/>
              </a:ext>
            </a:extLst>
          </p:cNvPr>
          <p:cNvPicPr>
            <a:picLocks noChangeAspect="1"/>
          </p:cNvPicPr>
          <p:nvPr/>
        </p:nvPicPr>
        <p:blipFill>
          <a:blip r:embed="rId2"/>
          <a:stretch>
            <a:fillRect/>
          </a:stretch>
        </p:blipFill>
        <p:spPr>
          <a:xfrm>
            <a:off x="562937" y="353601"/>
            <a:ext cx="2516577" cy="1463280"/>
          </a:xfrm>
          <a:prstGeom prst="rect">
            <a:avLst/>
          </a:prstGeom>
        </p:spPr>
      </p:pic>
    </p:spTree>
    <p:extLst>
      <p:ext uri="{BB962C8B-B14F-4D97-AF65-F5344CB8AC3E}">
        <p14:creationId xmlns:p14="http://schemas.microsoft.com/office/powerpoint/2010/main" val="1505464627"/>
      </p:ext>
    </p:extLst>
  </p:cSld>
  <p:clrMapOvr>
    <a:masterClrMapping/>
  </p:clrMapOvr>
  <p:transition spd="med">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8DA90-B03E-423D-A3A4-95FEDD0A34F0}"/>
              </a:ext>
            </a:extLst>
          </p:cNvPr>
          <p:cNvSpPr>
            <a:spLocks noGrp="1"/>
          </p:cNvSpPr>
          <p:nvPr>
            <p:ph type="title"/>
          </p:nvPr>
        </p:nvSpPr>
        <p:spPr>
          <a:xfrm>
            <a:off x="835276" y="1604357"/>
            <a:ext cx="8596668" cy="1320800"/>
          </a:xfrm>
        </p:spPr>
        <p:txBody>
          <a:bodyPr/>
          <a:lstStyle/>
          <a:p>
            <a:pPr algn="ctr"/>
            <a:r>
              <a:rPr lang="en-US" dirty="0"/>
              <a:t>MISSION</a:t>
            </a:r>
          </a:p>
        </p:txBody>
      </p:sp>
      <p:sp>
        <p:nvSpPr>
          <p:cNvPr id="3" name="Content Placeholder 2">
            <a:extLst>
              <a:ext uri="{FF2B5EF4-FFF2-40B4-BE49-F238E27FC236}">
                <a16:creationId xmlns:a16="http://schemas.microsoft.com/office/drawing/2014/main" id="{C9E19CE0-1298-4750-B1EE-45679083874A}"/>
              </a:ext>
            </a:extLst>
          </p:cNvPr>
          <p:cNvSpPr>
            <a:spLocks noGrp="1"/>
          </p:cNvSpPr>
          <p:nvPr>
            <p:ph idx="1"/>
          </p:nvPr>
        </p:nvSpPr>
        <p:spPr>
          <a:xfrm>
            <a:off x="968280" y="2734734"/>
            <a:ext cx="9039320" cy="3318934"/>
          </a:xfrm>
        </p:spPr>
        <p:txBody>
          <a:bodyPr>
            <a:normAutofit/>
          </a:bodyPr>
          <a:lstStyle/>
          <a:p>
            <a:pPr marL="0" indent="0">
              <a:buNone/>
            </a:pPr>
            <a:r>
              <a:rPr lang="en-US" dirty="0"/>
              <a:t>The mission of the Southern University Travel Department is to ensure that all travel is properly approved and booked in compliance with the guidelines set by the Office of State Travel and Southern University regulations. The department is also committed to providing timely and accurate documentation for travel undertaken by both employees and non-employees on official University business. Additionally, the department offers education and training to SUNO employees regarding the travel regulations established by both the University and the Office of State Travel.</a:t>
            </a:r>
          </a:p>
        </p:txBody>
      </p:sp>
      <p:pic>
        <p:nvPicPr>
          <p:cNvPr id="4" name="Picture 3">
            <a:extLst>
              <a:ext uri="{FF2B5EF4-FFF2-40B4-BE49-F238E27FC236}">
                <a16:creationId xmlns:a16="http://schemas.microsoft.com/office/drawing/2014/main" id="{CBB4B24A-7AC2-4167-B271-567E254FC6D5}"/>
              </a:ext>
            </a:extLst>
          </p:cNvPr>
          <p:cNvPicPr>
            <a:picLocks noChangeAspect="1"/>
          </p:cNvPicPr>
          <p:nvPr/>
        </p:nvPicPr>
        <p:blipFill>
          <a:blip r:embed="rId2"/>
          <a:stretch>
            <a:fillRect/>
          </a:stretch>
        </p:blipFill>
        <p:spPr>
          <a:xfrm>
            <a:off x="562937" y="353601"/>
            <a:ext cx="2516577" cy="1463280"/>
          </a:xfrm>
          <a:prstGeom prst="rect">
            <a:avLst/>
          </a:prstGeom>
        </p:spPr>
      </p:pic>
    </p:spTree>
    <p:extLst>
      <p:ext uri="{BB962C8B-B14F-4D97-AF65-F5344CB8AC3E}">
        <p14:creationId xmlns:p14="http://schemas.microsoft.com/office/powerpoint/2010/main" val="60151017"/>
      </p:ext>
    </p:extLst>
  </p:cSld>
  <p:clrMapOvr>
    <a:masterClrMapping/>
  </p:clrMapOvr>
  <p:transition spd="med">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614334"/>
            <a:ext cx="11120352" cy="954107"/>
          </a:xfrm>
          <a:prstGeom prst="rect">
            <a:avLst/>
          </a:prstGeom>
          <a:noFill/>
        </p:spPr>
        <p:txBody>
          <a:bodyPr wrap="square" rtlCol="0">
            <a:spAutoFit/>
          </a:bodyPr>
          <a:lstStyle/>
          <a:p>
            <a:pPr algn="ctr"/>
            <a:r>
              <a:rPr lang="en-US" sz="3200" b="1" dirty="0">
                <a:solidFill>
                  <a:srgbClr val="00B0F0"/>
                </a:solidFill>
              </a:rPr>
              <a:t>Important Travel References</a:t>
            </a:r>
          </a:p>
          <a:p>
            <a:endParaRPr lang="en-US" sz="2400" b="1" dirty="0">
              <a:solidFill>
                <a:srgbClr val="00B0F0"/>
              </a:solidFill>
            </a:endParaRPr>
          </a:p>
        </p:txBody>
      </p:sp>
      <p:pic>
        <p:nvPicPr>
          <p:cNvPr id="3" name="Picture 2">
            <a:extLst>
              <a:ext uri="{FF2B5EF4-FFF2-40B4-BE49-F238E27FC236}">
                <a16:creationId xmlns:a16="http://schemas.microsoft.com/office/drawing/2014/main" id="{BAA1463A-DAF5-445B-A9E7-2EF0BA9A90D5}"/>
              </a:ext>
            </a:extLst>
          </p:cNvPr>
          <p:cNvPicPr>
            <a:picLocks noChangeAspect="1"/>
          </p:cNvPicPr>
          <p:nvPr/>
        </p:nvPicPr>
        <p:blipFill>
          <a:blip r:embed="rId2"/>
          <a:stretch>
            <a:fillRect/>
          </a:stretch>
        </p:blipFill>
        <p:spPr>
          <a:xfrm>
            <a:off x="562937" y="320351"/>
            <a:ext cx="2516577" cy="1463280"/>
          </a:xfrm>
          <a:prstGeom prst="rect">
            <a:avLst/>
          </a:prstGeom>
        </p:spPr>
      </p:pic>
      <p:sp>
        <p:nvSpPr>
          <p:cNvPr id="8" name="Content Placeholder 7">
            <a:extLst>
              <a:ext uri="{FF2B5EF4-FFF2-40B4-BE49-F238E27FC236}">
                <a16:creationId xmlns:a16="http://schemas.microsoft.com/office/drawing/2014/main" id="{BF710659-F6A0-4810-B326-DF21E569575E}"/>
              </a:ext>
            </a:extLst>
          </p:cNvPr>
          <p:cNvSpPr>
            <a:spLocks noGrp="1"/>
          </p:cNvSpPr>
          <p:nvPr>
            <p:ph idx="1"/>
          </p:nvPr>
        </p:nvSpPr>
        <p:spPr/>
        <p:txBody>
          <a:bodyPr>
            <a:normAutofit fontScale="92500" lnSpcReduction="10000"/>
          </a:bodyPr>
          <a:lstStyle/>
          <a:p>
            <a:pPr marL="0" indent="0">
              <a:buNone/>
            </a:pPr>
            <a:r>
              <a:rPr lang="en-US" b="1" dirty="0"/>
              <a:t>PPM49</a:t>
            </a:r>
            <a:r>
              <a:rPr lang="en-US" dirty="0"/>
              <a:t>-  </a:t>
            </a:r>
            <a:r>
              <a:rPr lang="en-US" dirty="0">
                <a:hlinkClick r:id="rId3"/>
              </a:rPr>
              <a:t>https://www.doa.la.gov/doa/ost/ppm-49-travel-guide</a:t>
            </a:r>
            <a:endParaRPr lang="en-US" dirty="0"/>
          </a:p>
          <a:p>
            <a:pPr marL="0" indent="0">
              <a:buNone/>
            </a:pPr>
            <a:endParaRPr lang="en-US" dirty="0"/>
          </a:p>
          <a:p>
            <a:pPr marL="0" indent="0">
              <a:spcBef>
                <a:spcPts val="0"/>
              </a:spcBef>
              <a:buNone/>
            </a:pPr>
            <a:r>
              <a:rPr lang="en-US" b="1" dirty="0"/>
              <a:t>Christopherson Business Travel- </a:t>
            </a:r>
            <a:r>
              <a:rPr lang="en-US" dirty="0">
                <a:hlinkClick r:id="rId4"/>
              </a:rPr>
              <a:t>https://app.cbtat.com</a:t>
            </a:r>
            <a:endParaRPr lang="en-US" dirty="0"/>
          </a:p>
          <a:p>
            <a:pPr marL="0" indent="0">
              <a:spcBef>
                <a:spcPts val="0"/>
              </a:spcBef>
              <a:buNone/>
            </a:pPr>
            <a:r>
              <a:rPr lang="en-US" dirty="0"/>
              <a:t>Toll Free: 800-961-0720</a:t>
            </a:r>
          </a:p>
          <a:p>
            <a:pPr marL="0" indent="0">
              <a:spcBef>
                <a:spcPts val="0"/>
              </a:spcBef>
              <a:buNone/>
            </a:pPr>
            <a:r>
              <a:rPr lang="en-US" dirty="0"/>
              <a:t>Direct: 205-874-8538 Hours: 7:00 AM - 8:00 PM CT, Monday – Friday </a:t>
            </a:r>
          </a:p>
          <a:p>
            <a:pPr marL="0" indent="0">
              <a:spcBef>
                <a:spcPts val="0"/>
              </a:spcBef>
              <a:buNone/>
            </a:pPr>
            <a:r>
              <a:rPr lang="en-US" dirty="0"/>
              <a:t>Email: statela@cbtravel.com (State Advisor Team) </a:t>
            </a:r>
          </a:p>
          <a:p>
            <a:pPr marL="0" indent="0">
              <a:spcBef>
                <a:spcPts val="0"/>
              </a:spcBef>
              <a:buNone/>
            </a:pPr>
            <a:r>
              <a:rPr lang="en-US" dirty="0"/>
              <a:t>Email: statelauniv@cbtravel.com (University Advisor Team</a:t>
            </a:r>
          </a:p>
          <a:p>
            <a:pPr marL="0" indent="0">
              <a:spcBef>
                <a:spcPts val="0"/>
              </a:spcBef>
              <a:buNone/>
            </a:pPr>
            <a:endParaRPr lang="en-US" b="1" dirty="0"/>
          </a:p>
          <a:p>
            <a:pPr marL="0" indent="0">
              <a:spcBef>
                <a:spcPts val="0"/>
              </a:spcBef>
              <a:buNone/>
            </a:pPr>
            <a:r>
              <a:rPr lang="en-US" b="1" dirty="0"/>
              <a:t>Travel Specialist</a:t>
            </a:r>
          </a:p>
          <a:p>
            <a:pPr marL="0" indent="0">
              <a:spcBef>
                <a:spcPts val="0"/>
              </a:spcBef>
              <a:buNone/>
            </a:pPr>
            <a:r>
              <a:rPr lang="en-US" b="1" dirty="0"/>
              <a:t>Erica M Toca</a:t>
            </a:r>
            <a:endParaRPr lang="en-US" dirty="0"/>
          </a:p>
          <a:p>
            <a:pPr marL="0" indent="0">
              <a:spcBef>
                <a:spcPts val="0"/>
              </a:spcBef>
              <a:buNone/>
            </a:pPr>
            <a:r>
              <a:rPr lang="en-US" dirty="0"/>
              <a:t>Southern University at New Orleans</a:t>
            </a:r>
          </a:p>
          <a:p>
            <a:pPr marL="0" indent="0">
              <a:spcBef>
                <a:spcPts val="0"/>
              </a:spcBef>
              <a:buNone/>
            </a:pPr>
            <a:r>
              <a:rPr lang="en-US" dirty="0"/>
              <a:t>6400 Press Drive</a:t>
            </a:r>
          </a:p>
          <a:p>
            <a:pPr marL="0" indent="0">
              <a:spcBef>
                <a:spcPts val="0"/>
              </a:spcBef>
              <a:buNone/>
            </a:pPr>
            <a:r>
              <a:rPr lang="en-US" dirty="0"/>
              <a:t>New Orleans, LA  70126</a:t>
            </a:r>
          </a:p>
          <a:p>
            <a:pPr marL="0" indent="0">
              <a:spcBef>
                <a:spcPts val="0"/>
              </a:spcBef>
              <a:buNone/>
            </a:pPr>
            <a:r>
              <a:rPr lang="en-US" dirty="0"/>
              <a:t>p: 504.286.5151</a:t>
            </a:r>
          </a:p>
          <a:p>
            <a:pPr marL="0" indent="0">
              <a:spcBef>
                <a:spcPts val="0"/>
              </a:spcBef>
              <a:buNone/>
            </a:pPr>
            <a:r>
              <a:rPr lang="en-US" dirty="0"/>
              <a:t>e:  </a:t>
            </a:r>
            <a:r>
              <a:rPr lang="en-US" u="sng" dirty="0">
                <a:hlinkClick r:id="rId5"/>
              </a:rPr>
              <a:t>etoca@suno.edu</a:t>
            </a:r>
            <a:endParaRPr lang="en-US" dirty="0"/>
          </a:p>
          <a:p>
            <a:pPr marL="0" indent="0">
              <a:spcBef>
                <a:spcPts val="0"/>
              </a:spcBef>
              <a:buNone/>
            </a:pPr>
            <a:endParaRPr lang="en-US" dirty="0"/>
          </a:p>
          <a:p>
            <a:pPr marL="0" indent="0">
              <a:spcBef>
                <a:spcPts val="0"/>
              </a:spcBef>
              <a:buNone/>
            </a:pPr>
            <a:endParaRPr lang="en-US" dirty="0"/>
          </a:p>
          <a:p>
            <a:pPr marL="0" indent="0">
              <a:buNone/>
            </a:pPr>
            <a:endParaRPr lang="en-US" dirty="0"/>
          </a:p>
        </p:txBody>
      </p:sp>
    </p:spTree>
    <p:extLst>
      <p:ext uri="{BB962C8B-B14F-4D97-AF65-F5344CB8AC3E}">
        <p14:creationId xmlns:p14="http://schemas.microsoft.com/office/powerpoint/2010/main" val="1875045121"/>
      </p:ext>
    </p:extLst>
  </p:cSld>
  <p:clrMapOvr>
    <a:masterClrMapping/>
  </p:clrMapOvr>
  <p:transition spd="med">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B0C556-CDF5-4942-81DD-590CF43E1EE9}"/>
              </a:ext>
            </a:extLst>
          </p:cNvPr>
          <p:cNvPicPr>
            <a:picLocks noChangeAspect="1"/>
          </p:cNvPicPr>
          <p:nvPr/>
        </p:nvPicPr>
        <p:blipFill>
          <a:blip r:embed="rId3"/>
          <a:stretch>
            <a:fillRect/>
          </a:stretch>
        </p:blipFill>
        <p:spPr>
          <a:xfrm>
            <a:off x="715322" y="79282"/>
            <a:ext cx="2322628" cy="1350507"/>
          </a:xfrm>
          <a:prstGeom prst="rect">
            <a:avLst/>
          </a:prstGeom>
        </p:spPr>
      </p:pic>
      <p:sp>
        <p:nvSpPr>
          <p:cNvPr id="6" name="Title 5">
            <a:extLst>
              <a:ext uri="{FF2B5EF4-FFF2-40B4-BE49-F238E27FC236}">
                <a16:creationId xmlns:a16="http://schemas.microsoft.com/office/drawing/2014/main" id="{305A630D-80BA-4B97-AAE3-13BF61FF802C}"/>
              </a:ext>
            </a:extLst>
          </p:cNvPr>
          <p:cNvSpPr>
            <a:spLocks noGrp="1"/>
          </p:cNvSpPr>
          <p:nvPr>
            <p:ph type="title"/>
          </p:nvPr>
        </p:nvSpPr>
        <p:spPr>
          <a:xfrm>
            <a:off x="1876636" y="677332"/>
            <a:ext cx="8181764" cy="1350507"/>
          </a:xfrm>
        </p:spPr>
        <p:txBody>
          <a:bodyPr/>
          <a:lstStyle/>
          <a:p>
            <a:pPr algn="ctr"/>
            <a:r>
              <a:rPr lang="en-US" dirty="0"/>
              <a:t>Understanding the Travel Policy  PPM49</a:t>
            </a:r>
          </a:p>
        </p:txBody>
      </p:sp>
      <p:sp>
        <p:nvSpPr>
          <p:cNvPr id="7" name="Content Placeholder 6">
            <a:extLst>
              <a:ext uri="{FF2B5EF4-FFF2-40B4-BE49-F238E27FC236}">
                <a16:creationId xmlns:a16="http://schemas.microsoft.com/office/drawing/2014/main" id="{00328EDC-D88A-4804-916F-43D9B9B0B5BA}"/>
              </a:ext>
            </a:extLst>
          </p:cNvPr>
          <p:cNvSpPr>
            <a:spLocks noGrp="1"/>
          </p:cNvSpPr>
          <p:nvPr>
            <p:ph idx="1"/>
          </p:nvPr>
        </p:nvSpPr>
        <p:spPr>
          <a:xfrm>
            <a:off x="677334" y="2160589"/>
            <a:ext cx="10346266" cy="4087811"/>
          </a:xfrm>
        </p:spPr>
        <p:txBody>
          <a:bodyPr>
            <a:normAutofit fontScale="92500" lnSpcReduction="10000"/>
          </a:bodyPr>
          <a:lstStyle/>
          <a:p>
            <a:pPr marL="0" indent="0">
              <a:buNone/>
            </a:pPr>
            <a:endParaRPr lang="en-US" dirty="0"/>
          </a:p>
          <a:p>
            <a:r>
              <a:rPr lang="en-US" dirty="0"/>
              <a:t>Employees should familiarize themselves with the key guidelines outlined in the travel policy. For more detailed information, please refer to the link on the previous slide (PPM49), which covers topics such as:</a:t>
            </a:r>
          </a:p>
          <a:p>
            <a:r>
              <a:rPr lang="en-US" dirty="0"/>
              <a:t>Eligible travel expenses</a:t>
            </a:r>
          </a:p>
          <a:p>
            <a:r>
              <a:rPr lang="en-US" dirty="0"/>
              <a:t>Preferred methods for booking travel (e.g., using a corporate travel agency or booking tool)</a:t>
            </a:r>
          </a:p>
          <a:p>
            <a:r>
              <a:rPr lang="en-US" dirty="0"/>
              <a:t>Travel class options (economy, business, etc.)</a:t>
            </a:r>
          </a:p>
          <a:p>
            <a:r>
              <a:rPr lang="en-US" dirty="0"/>
              <a:t>The duration and purpose of travel in line with company policies</a:t>
            </a:r>
          </a:p>
          <a:p>
            <a:pPr marL="0" indent="0">
              <a:buNone/>
            </a:pPr>
            <a:endParaRPr lang="en-US" dirty="0"/>
          </a:p>
          <a:p>
            <a:pPr marL="0" indent="0">
              <a:buNone/>
            </a:pPr>
            <a:r>
              <a:rPr lang="en-US" b="1" dirty="0"/>
              <a:t>Compliance:</a:t>
            </a:r>
            <a:r>
              <a:rPr lang="en-US" dirty="0"/>
              <a:t> It is essential to ensure that all travel arrangements comply with the guidelines set by PPM49 to avoid issues with reimbursements, non-compliant bookings, or unnecessary approval processes.</a:t>
            </a:r>
          </a:p>
          <a:p>
            <a:pPr marL="0" indent="0">
              <a:buNone/>
            </a:pPr>
            <a:endParaRPr lang="en-US" dirty="0"/>
          </a:p>
        </p:txBody>
      </p:sp>
    </p:spTree>
    <p:extLst>
      <p:ext uri="{BB962C8B-B14F-4D97-AF65-F5344CB8AC3E}">
        <p14:creationId xmlns:p14="http://schemas.microsoft.com/office/powerpoint/2010/main" val="1361786727"/>
      </p:ext>
    </p:extLst>
  </p:cSld>
  <p:clrMapOvr>
    <a:masterClrMapping/>
  </p:clrMapOvr>
  <p:transition spd="med">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AA1463A-DAF5-445B-A9E7-2EF0BA9A90D5}"/>
              </a:ext>
            </a:extLst>
          </p:cNvPr>
          <p:cNvPicPr>
            <a:picLocks noChangeAspect="1"/>
          </p:cNvPicPr>
          <p:nvPr/>
        </p:nvPicPr>
        <p:blipFill>
          <a:blip r:embed="rId3"/>
          <a:stretch>
            <a:fillRect/>
          </a:stretch>
        </p:blipFill>
        <p:spPr>
          <a:xfrm>
            <a:off x="562937" y="320350"/>
            <a:ext cx="2516577" cy="1463280"/>
          </a:xfrm>
          <a:prstGeom prst="rect">
            <a:avLst/>
          </a:prstGeom>
        </p:spPr>
      </p:pic>
      <p:sp>
        <p:nvSpPr>
          <p:cNvPr id="8" name="Title 7">
            <a:extLst>
              <a:ext uri="{FF2B5EF4-FFF2-40B4-BE49-F238E27FC236}">
                <a16:creationId xmlns:a16="http://schemas.microsoft.com/office/drawing/2014/main" id="{B0A1577A-88C1-4C66-9B90-A2CD565BC658}"/>
              </a:ext>
            </a:extLst>
          </p:cNvPr>
          <p:cNvSpPr>
            <a:spLocks noGrp="1"/>
          </p:cNvSpPr>
          <p:nvPr>
            <p:ph type="title"/>
          </p:nvPr>
        </p:nvSpPr>
        <p:spPr>
          <a:xfrm>
            <a:off x="1566334" y="519316"/>
            <a:ext cx="8596668" cy="1065347"/>
          </a:xfrm>
        </p:spPr>
        <p:txBody>
          <a:bodyPr/>
          <a:lstStyle/>
          <a:p>
            <a:pPr algn="ctr"/>
            <a:r>
              <a:rPr lang="en-US" dirty="0"/>
              <a:t>DocuSign Approval Process</a:t>
            </a:r>
          </a:p>
        </p:txBody>
      </p:sp>
      <p:pic>
        <p:nvPicPr>
          <p:cNvPr id="13" name="Content Placeholder 12">
            <a:extLst>
              <a:ext uri="{FF2B5EF4-FFF2-40B4-BE49-F238E27FC236}">
                <a16:creationId xmlns:a16="http://schemas.microsoft.com/office/drawing/2014/main" id="{E1FEE5BC-6CFA-4DA4-8704-91CC0241BE1D}"/>
              </a:ext>
            </a:extLst>
          </p:cNvPr>
          <p:cNvPicPr>
            <a:picLocks noGrp="1" noChangeAspect="1"/>
          </p:cNvPicPr>
          <p:nvPr>
            <p:ph idx="1"/>
          </p:nvPr>
        </p:nvPicPr>
        <p:blipFill>
          <a:blip r:embed="rId4"/>
          <a:stretch>
            <a:fillRect/>
          </a:stretch>
        </p:blipFill>
        <p:spPr>
          <a:xfrm>
            <a:off x="3261385" y="1092200"/>
            <a:ext cx="4625413" cy="5765800"/>
          </a:xfrm>
          <a:prstGeom prst="rect">
            <a:avLst/>
          </a:prstGeom>
        </p:spPr>
      </p:pic>
      <p:sp>
        <p:nvSpPr>
          <p:cNvPr id="14" name="TextBox 13">
            <a:extLst>
              <a:ext uri="{FF2B5EF4-FFF2-40B4-BE49-F238E27FC236}">
                <a16:creationId xmlns:a16="http://schemas.microsoft.com/office/drawing/2014/main" id="{CCF11901-F591-4154-870B-303E2BC94BAA}"/>
              </a:ext>
            </a:extLst>
          </p:cNvPr>
          <p:cNvSpPr txBox="1"/>
          <p:nvPr/>
        </p:nvSpPr>
        <p:spPr>
          <a:xfrm>
            <a:off x="1498601" y="1508715"/>
            <a:ext cx="5664200" cy="5028935"/>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4137400751"/>
      </p:ext>
    </p:extLst>
  </p:cSld>
  <p:clrMapOvr>
    <a:masterClrMapping/>
  </p:clrMapOvr>
  <p:transition spd="med">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6225" y="572481"/>
            <a:ext cx="11639549" cy="677108"/>
          </a:xfrm>
          <a:prstGeom prst="rect">
            <a:avLst/>
          </a:prstGeom>
          <a:noFill/>
        </p:spPr>
        <p:txBody>
          <a:bodyPr wrap="square" rtlCol="0">
            <a:spAutoFit/>
          </a:bodyPr>
          <a:lstStyle/>
          <a:p>
            <a:pPr algn="ctr"/>
            <a:r>
              <a:rPr lang="en-US" sz="2400" b="1" dirty="0">
                <a:solidFill>
                  <a:srgbClr val="00B0F0"/>
                </a:solidFill>
              </a:rPr>
              <a:t>DocuSign Approval Process</a:t>
            </a:r>
            <a:endParaRPr lang="en-US" dirty="0"/>
          </a:p>
          <a:p>
            <a:pPr algn="just"/>
            <a:endParaRPr lang="en-US" sz="1400" dirty="0"/>
          </a:p>
        </p:txBody>
      </p:sp>
      <p:pic>
        <p:nvPicPr>
          <p:cNvPr id="4" name="Picture 3">
            <a:extLst>
              <a:ext uri="{FF2B5EF4-FFF2-40B4-BE49-F238E27FC236}">
                <a16:creationId xmlns:a16="http://schemas.microsoft.com/office/drawing/2014/main" id="{2DE686C6-1720-492E-8B49-46DABFC9004A}"/>
              </a:ext>
            </a:extLst>
          </p:cNvPr>
          <p:cNvPicPr>
            <a:picLocks noChangeAspect="1"/>
          </p:cNvPicPr>
          <p:nvPr/>
        </p:nvPicPr>
        <p:blipFill>
          <a:blip r:embed="rId2"/>
          <a:stretch>
            <a:fillRect/>
          </a:stretch>
        </p:blipFill>
        <p:spPr>
          <a:xfrm>
            <a:off x="562937" y="317895"/>
            <a:ext cx="2516577" cy="1463280"/>
          </a:xfrm>
          <a:prstGeom prst="rect">
            <a:avLst/>
          </a:prstGeom>
        </p:spPr>
      </p:pic>
      <p:sp>
        <p:nvSpPr>
          <p:cNvPr id="3" name="Rectangle 1">
            <a:extLst>
              <a:ext uri="{FF2B5EF4-FFF2-40B4-BE49-F238E27FC236}">
                <a16:creationId xmlns:a16="http://schemas.microsoft.com/office/drawing/2014/main" id="{4752ED34-70D1-4BC7-B103-BF87E477D893}"/>
              </a:ext>
            </a:extLst>
          </p:cNvPr>
          <p:cNvSpPr>
            <a:spLocks noChangeArrowheads="1"/>
          </p:cNvSpPr>
          <p:nvPr/>
        </p:nvSpPr>
        <p:spPr bwMode="auto">
          <a:xfrm>
            <a:off x="2794000" y="1290449"/>
            <a:ext cx="5926668"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buFontTx/>
              <a:buChar char="•"/>
            </a:pPr>
            <a:r>
              <a:rPr kumimoji="0" lang="en-US" altLang="en-US" sz="1400" b="1" i="0" u="none" strike="noStrike" cap="none" normalizeH="0" baseline="0" dirty="0">
                <a:ln>
                  <a:noFill/>
                </a:ln>
                <a:solidFill>
                  <a:schemeClr val="tx1"/>
                </a:solidFill>
                <a:effectLst/>
                <a:latin typeface="Arial" panose="020B0604020202020204" pitchFamily="34" charset="0"/>
              </a:rPr>
              <a:t>Form Submission:</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lvl="1" defTabSz="914400" eaLnBrk="0" fontAlgn="base" hangingPunct="0">
              <a:spcBef>
                <a:spcPct val="0"/>
              </a:spcBef>
              <a:spcAft>
                <a:spcPct val="0"/>
              </a:spcAft>
              <a:buFontTx/>
              <a:buChar char="•"/>
            </a:pPr>
            <a:r>
              <a:rPr kumimoji="0" lang="en-US" altLang="en-US" sz="1400" b="0" i="0" u="none" strike="noStrike" cap="none" normalizeH="0" baseline="0" dirty="0">
                <a:ln>
                  <a:noFill/>
                </a:ln>
                <a:solidFill>
                  <a:schemeClr val="tx1"/>
                </a:solidFill>
                <a:effectLst/>
                <a:latin typeface="Arial" panose="020B0604020202020204" pitchFamily="34" charset="0"/>
              </a:rPr>
              <a:t>The Travel Authorization Form is completed by the traveler and submitted through </a:t>
            </a:r>
            <a:r>
              <a:rPr kumimoji="0" lang="en-US" altLang="en-US" sz="1400" b="0" i="0" u="none" strike="noStrike" cap="none" normalizeH="0" baseline="0" dirty="0" err="1">
                <a:ln>
                  <a:noFill/>
                </a:ln>
                <a:solidFill>
                  <a:schemeClr val="tx1"/>
                </a:solidFill>
                <a:effectLst/>
                <a:latin typeface="Arial" panose="020B0604020202020204" pitchFamily="34" charset="0"/>
              </a:rPr>
              <a:t>Docusign</a:t>
            </a:r>
            <a:r>
              <a:rPr kumimoji="0" lang="en-US" altLang="en-US" sz="1400" b="0" i="0" u="none" strike="noStrike" cap="none" normalizeH="0" baseline="0" dirty="0">
                <a:ln>
                  <a:noFill/>
                </a:ln>
                <a:solidFill>
                  <a:schemeClr val="tx1"/>
                </a:solidFill>
                <a:effectLst/>
                <a:latin typeface="Arial" panose="020B0604020202020204" pitchFamily="34" charset="0"/>
              </a:rPr>
              <a:t>.</a:t>
            </a:r>
          </a:p>
          <a:p>
            <a:pPr lvl="1" defTabSz="914400" eaLnBrk="0" fontAlgn="base" hangingPunct="0">
              <a:spcBef>
                <a:spcPct val="0"/>
              </a:spcBef>
              <a:spcAft>
                <a:spcPct val="0"/>
              </a:spcAft>
              <a:buFontTx/>
              <a:buChar char="•"/>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1" i="0" u="none" strike="noStrike" cap="none" normalizeH="0" baseline="0" dirty="0">
                <a:ln>
                  <a:noFill/>
                </a:ln>
                <a:solidFill>
                  <a:schemeClr val="tx1"/>
                </a:solidFill>
                <a:effectLst/>
                <a:latin typeface="Arial" panose="020B0604020202020204" pitchFamily="34" charset="0"/>
              </a:rPr>
              <a:t>Approval Workflow:</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lvl="1" defTabSz="914400" eaLnBrk="0" fontAlgn="base" hangingPunct="0">
              <a:spcBef>
                <a:spcPct val="0"/>
              </a:spcBef>
              <a:spcAft>
                <a:spcPct val="0"/>
              </a:spcAft>
              <a:buFontTx/>
              <a:buChar char="•"/>
            </a:pPr>
            <a:r>
              <a:rPr kumimoji="0" lang="en-US" altLang="en-US" sz="1400" b="0" i="0" u="none" strike="noStrike" cap="none" normalizeH="0" baseline="0" dirty="0">
                <a:ln>
                  <a:noFill/>
                </a:ln>
                <a:solidFill>
                  <a:schemeClr val="tx1"/>
                </a:solidFill>
                <a:effectLst/>
                <a:latin typeface="Arial" panose="020B0604020202020204" pitchFamily="34" charset="0"/>
              </a:rPr>
              <a:t>The form must go through the following approval steps before reaching the Travel Specialist.</a:t>
            </a:r>
          </a:p>
          <a:p>
            <a:pPr lvl="1" defTabSz="914400" eaLnBrk="0" fontAlgn="base" hangingPunct="0">
              <a:spcBef>
                <a:spcPct val="0"/>
              </a:spcBef>
              <a:spcAft>
                <a:spcPct val="0"/>
              </a:spcAft>
              <a:buFontTx/>
              <a:buChar char="•"/>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defTabSz="914400" eaLnBrk="0" fontAlgn="base" hangingPunct="0">
              <a:spcBef>
                <a:spcPct val="0"/>
              </a:spcBef>
              <a:spcAft>
                <a:spcPct val="0"/>
              </a:spcAft>
              <a:buFontTx/>
              <a:buChar char="•"/>
            </a:pPr>
            <a:r>
              <a:rPr kumimoji="0" lang="en-US" altLang="en-US" sz="1400" b="1" i="0" u="none" strike="noStrike" cap="none" normalizeH="0" baseline="0" dirty="0">
                <a:ln>
                  <a:noFill/>
                </a:ln>
                <a:solidFill>
                  <a:schemeClr val="tx1"/>
                </a:solidFill>
                <a:effectLst/>
                <a:latin typeface="Arial" panose="020B0604020202020204" pitchFamily="34" charset="0"/>
              </a:rPr>
              <a:t>Title III Director Approval:</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The form is first sent to the Title III Director for review and signature.</a:t>
            </a:r>
          </a:p>
          <a:p>
            <a:pPr marL="914400" marR="0" lvl="2"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defTabSz="914400" eaLnBrk="0" fontAlgn="base" hangingPunct="0">
              <a:spcBef>
                <a:spcPct val="0"/>
              </a:spcBef>
              <a:spcAft>
                <a:spcPct val="0"/>
              </a:spcAft>
              <a:buFontTx/>
              <a:buChar char="•"/>
            </a:pPr>
            <a:r>
              <a:rPr kumimoji="0" lang="en-US" altLang="en-US" sz="1400" b="1" i="0" u="none" strike="noStrike" cap="none" normalizeH="0" baseline="0" dirty="0">
                <a:ln>
                  <a:noFill/>
                </a:ln>
                <a:solidFill>
                  <a:schemeClr val="tx1"/>
                </a:solidFill>
                <a:effectLst/>
                <a:latin typeface="Arial" panose="020B0604020202020204" pitchFamily="34" charset="0"/>
              </a:rPr>
              <a:t>Department Head Approval:</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After the Title III Director's approval, the form moves to the Department Head for review and signature.</a:t>
            </a:r>
          </a:p>
          <a:p>
            <a:pPr marL="914400" marR="0" lvl="2"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defTabSz="914400" eaLnBrk="0" fontAlgn="base" hangingPunct="0">
              <a:spcBef>
                <a:spcPct val="0"/>
              </a:spcBef>
              <a:spcAft>
                <a:spcPct val="0"/>
              </a:spcAft>
              <a:buFontTx/>
              <a:buChar char="•"/>
            </a:pPr>
            <a:r>
              <a:rPr kumimoji="0" lang="en-US" altLang="en-US" sz="1400" b="1" i="0" u="none" strike="noStrike" cap="none" normalizeH="0" baseline="0" dirty="0">
                <a:ln>
                  <a:noFill/>
                </a:ln>
                <a:solidFill>
                  <a:schemeClr val="tx1"/>
                </a:solidFill>
                <a:effectLst/>
                <a:latin typeface="Arial" panose="020B0604020202020204" pitchFamily="34" charset="0"/>
              </a:rPr>
              <a:t>Vice Chancellor Approval:</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Once approved by the Department Head, the form is sent to the Vice Chancellor for review and signature.</a:t>
            </a:r>
          </a:p>
          <a:p>
            <a:pPr marL="914400" marR="0" lvl="2" indent="0" algn="l" defTabSz="914400" rtl="0" eaLnBrk="0" fontAlgn="base" latinLnBrk="0" hangingPunct="0">
              <a:lnSpc>
                <a:spcPct val="100000"/>
              </a:lnSpc>
              <a:spcBef>
                <a:spcPct val="0"/>
              </a:spcBef>
              <a:spcAft>
                <a:spcPct val="0"/>
              </a:spcAft>
              <a:buClrTx/>
              <a:buSzTx/>
              <a:buFontTx/>
              <a:buChar char="•"/>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defTabSz="914400" eaLnBrk="0" fontAlgn="base" hangingPunct="0">
              <a:spcBef>
                <a:spcPct val="0"/>
              </a:spcBef>
              <a:spcAft>
                <a:spcPct val="0"/>
              </a:spcAft>
              <a:buFontTx/>
              <a:buChar char="•"/>
            </a:pPr>
            <a:r>
              <a:rPr kumimoji="0" lang="en-US" altLang="en-US" sz="1400" b="1" i="0" u="none" strike="noStrike" cap="none" normalizeH="0" baseline="0" dirty="0">
                <a:ln>
                  <a:noFill/>
                </a:ln>
                <a:solidFill>
                  <a:schemeClr val="tx1"/>
                </a:solidFill>
                <a:effectLst/>
                <a:latin typeface="Arial" panose="020B0604020202020204" pitchFamily="34" charset="0"/>
              </a:rPr>
              <a:t>Chancellor Approval:</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Finally, the form is sent to the Chancellor for review and signature.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ransition spd="med">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FE08A5-506D-4702-823C-3C9E140E75EA}"/>
              </a:ext>
            </a:extLst>
          </p:cNvPr>
          <p:cNvPicPr>
            <a:picLocks noChangeAspect="1"/>
          </p:cNvPicPr>
          <p:nvPr/>
        </p:nvPicPr>
        <p:blipFill>
          <a:blip r:embed="rId2"/>
          <a:stretch>
            <a:fillRect/>
          </a:stretch>
        </p:blipFill>
        <p:spPr>
          <a:xfrm>
            <a:off x="562937" y="317895"/>
            <a:ext cx="2516577" cy="1463280"/>
          </a:xfrm>
          <a:prstGeom prst="rect">
            <a:avLst/>
          </a:prstGeom>
        </p:spPr>
      </p:pic>
      <p:sp>
        <p:nvSpPr>
          <p:cNvPr id="4" name="Title 3">
            <a:extLst>
              <a:ext uri="{FF2B5EF4-FFF2-40B4-BE49-F238E27FC236}">
                <a16:creationId xmlns:a16="http://schemas.microsoft.com/office/drawing/2014/main" id="{3DA4820E-79F1-47B6-AF5C-F581F311E9AE}"/>
              </a:ext>
            </a:extLst>
          </p:cNvPr>
          <p:cNvSpPr>
            <a:spLocks noGrp="1"/>
          </p:cNvSpPr>
          <p:nvPr>
            <p:ph type="title"/>
          </p:nvPr>
        </p:nvSpPr>
        <p:spPr>
          <a:xfrm>
            <a:off x="677334" y="609600"/>
            <a:ext cx="8596668" cy="685800"/>
          </a:xfrm>
        </p:spPr>
        <p:txBody>
          <a:bodyPr/>
          <a:lstStyle/>
          <a:p>
            <a:pPr algn="ctr"/>
            <a:r>
              <a:rPr lang="en-US" dirty="0"/>
              <a:t>Travel Booking Process </a:t>
            </a:r>
          </a:p>
        </p:txBody>
      </p:sp>
      <p:sp>
        <p:nvSpPr>
          <p:cNvPr id="6" name="Rectangle 4">
            <a:extLst>
              <a:ext uri="{FF2B5EF4-FFF2-40B4-BE49-F238E27FC236}">
                <a16:creationId xmlns:a16="http://schemas.microsoft.com/office/drawing/2014/main" id="{F9444D3E-77DB-4CE7-ADD4-5C622C8C835B}"/>
              </a:ext>
            </a:extLst>
          </p:cNvPr>
          <p:cNvSpPr>
            <a:spLocks noGrp="1" noChangeArrowheads="1"/>
          </p:cNvSpPr>
          <p:nvPr>
            <p:ph idx="1"/>
          </p:nvPr>
        </p:nvSpPr>
        <p:spPr bwMode="auto">
          <a:xfrm>
            <a:off x="2184400" y="3734353"/>
            <a:ext cx="8596313"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543300" lvl="8" indent="0" defTabSz="914400" eaLnBrk="0" fontAlgn="base" hangingPunct="0">
              <a:spcBef>
                <a:spcPct val="0"/>
              </a:spcBef>
              <a:spcAft>
                <a:spcPct val="0"/>
              </a:spcAft>
              <a:buClrTx/>
              <a:buSzTx/>
            </a:pPr>
            <a:endParaRPr kumimoji="0" lang="en-US" altLang="en-US"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1">
            <a:extLst>
              <a:ext uri="{FF2B5EF4-FFF2-40B4-BE49-F238E27FC236}">
                <a16:creationId xmlns:a16="http://schemas.microsoft.com/office/drawing/2014/main" id="{68B40A68-CCB9-450A-AC3E-DEA41BDFF2AD}"/>
              </a:ext>
            </a:extLst>
          </p:cNvPr>
          <p:cNvSpPr>
            <a:spLocks noChangeArrowheads="1"/>
          </p:cNvSpPr>
          <p:nvPr/>
        </p:nvSpPr>
        <p:spPr bwMode="auto">
          <a:xfrm>
            <a:off x="3192690" y="1311793"/>
            <a:ext cx="6579732"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a:ln>
                  <a:noFill/>
                </a:ln>
                <a:solidFill>
                  <a:schemeClr val="tx1"/>
                </a:solidFill>
                <a:effectLst/>
                <a:latin typeface="Arial" panose="020B0604020202020204" pitchFamily="34" charset="0"/>
              </a:rPr>
              <a:t>Completion of Travel Authorization Form:</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The form must be filled out through </a:t>
            </a:r>
            <a:r>
              <a:rPr kumimoji="0" lang="en-US" altLang="en-US" sz="1400" b="0" i="0" u="none" strike="noStrike" cap="none" normalizeH="0" baseline="0" dirty="0" err="1">
                <a:ln>
                  <a:noFill/>
                </a:ln>
                <a:solidFill>
                  <a:schemeClr val="tx1"/>
                </a:solidFill>
                <a:effectLst/>
                <a:latin typeface="Arial" panose="020B0604020202020204" pitchFamily="34" charset="0"/>
              </a:rPr>
              <a:t>Docusign</a:t>
            </a:r>
            <a:r>
              <a:rPr kumimoji="0" lang="en-US" altLang="en-US"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a:ln>
                  <a:noFill/>
                </a:ln>
                <a:solidFill>
                  <a:schemeClr val="tx1"/>
                </a:solidFill>
                <a:effectLst/>
                <a:latin typeface="Arial" panose="020B0604020202020204" pitchFamily="34" charset="0"/>
              </a:rPr>
              <a:t>Required Information: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Include all highlighted information on the form.</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a:ln>
                  <a:noFill/>
                </a:ln>
                <a:solidFill>
                  <a:schemeClr val="tx1"/>
                </a:solidFill>
                <a:effectLst/>
                <a:latin typeface="Arial" panose="020B0604020202020204" pitchFamily="34" charset="0"/>
              </a:rPr>
              <a:t>Supporting Documents:</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Attach any necessary supporting documents such as:</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Conference registration forms.</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Hotel details (if location differs from the event, etc.).</a:t>
            </a:r>
          </a:p>
          <a:p>
            <a:pPr marL="457200" marR="0" lvl="1"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defTabSz="914400" eaLnBrk="0" fontAlgn="base" hangingPunct="0">
              <a:spcBef>
                <a:spcPct val="0"/>
              </a:spcBef>
              <a:spcAft>
                <a:spcPct val="0"/>
              </a:spcAft>
            </a:pPr>
            <a:r>
              <a:rPr kumimoji="0" lang="en-US" altLang="en-US" sz="1400" b="1" i="0" u="none" strike="noStrike" cap="none" normalizeH="0" baseline="0" dirty="0">
                <a:ln>
                  <a:noFill/>
                </a:ln>
                <a:solidFill>
                  <a:schemeClr val="tx1"/>
                </a:solidFill>
                <a:effectLst/>
                <a:latin typeface="Arial" panose="020B0604020202020204" pitchFamily="34" charset="0"/>
              </a:rPr>
              <a:t>Traveler Information: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List </a:t>
            </a:r>
            <a:r>
              <a:rPr lang="en-US" altLang="en-US" sz="1400" dirty="0">
                <a:latin typeface="Arial" panose="020B0604020202020204" pitchFamily="34" charset="0"/>
              </a:rPr>
              <a:t>ALL </a:t>
            </a:r>
            <a:r>
              <a:rPr kumimoji="0" lang="en-US" altLang="en-US" sz="1400" b="0" i="0" u="none" strike="noStrike" cap="none" normalizeH="0" baseline="0" dirty="0">
                <a:ln>
                  <a:noFill/>
                </a:ln>
                <a:solidFill>
                  <a:schemeClr val="tx1"/>
                </a:solidFill>
                <a:effectLst/>
                <a:latin typeface="Arial" panose="020B0604020202020204" pitchFamily="34" charset="0"/>
              </a:rPr>
              <a:t>travelers for the trip.</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Note: No additions can be made after the form is approved.</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a:ln>
                  <a:noFill/>
                </a:ln>
                <a:solidFill>
                  <a:schemeClr val="tx1"/>
                </a:solidFill>
                <a:effectLst/>
                <a:latin typeface="Arial" panose="020B0604020202020204" pitchFamily="34" charset="0"/>
              </a:rPr>
              <a:t>Adding Additional Travelers:</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If additional travelers need to be added, a separate form must be submitted and approved.</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a:ln>
                  <a:noFill/>
                </a:ln>
                <a:solidFill>
                  <a:schemeClr val="tx1"/>
                </a:solidFill>
                <a:effectLst/>
                <a:latin typeface="Arial" panose="020B0604020202020204" pitchFamily="34" charset="0"/>
              </a:rPr>
              <a:t>Booking Travel:</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a:ln>
                  <a:noFill/>
                </a:ln>
                <a:solidFill>
                  <a:schemeClr val="tx1"/>
                </a:solidFill>
                <a:effectLst/>
                <a:latin typeface="Arial" panose="020B0604020202020204" pitchFamily="34" charset="0"/>
              </a:rPr>
              <a:t>The Travel Specialist will not begin booking any travel until the Travel Authorization Form is completed and approved via </a:t>
            </a:r>
            <a:r>
              <a:rPr kumimoji="0" lang="en-US" altLang="en-US" sz="1400" b="0" i="0" u="none" strike="noStrike" cap="none" normalizeH="0" baseline="0" dirty="0" err="1">
                <a:ln>
                  <a:noFill/>
                </a:ln>
                <a:solidFill>
                  <a:schemeClr val="tx1"/>
                </a:solidFill>
                <a:effectLst/>
                <a:latin typeface="Arial" panose="020B0604020202020204" pitchFamily="34" charset="0"/>
              </a:rPr>
              <a:t>Docusign</a:t>
            </a:r>
            <a:r>
              <a:rPr kumimoji="0" lang="en-US" altLang="en-US" sz="14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12411996"/>
      </p:ext>
    </p:extLst>
  </p:cSld>
  <p:clrMapOvr>
    <a:masterClrMapping/>
  </p:clrMapOvr>
  <p:transition spd="med">
    <p:pull dir="d"/>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76171844566F4BB0E4D3D80A8ADA7D" ma:contentTypeVersion="1" ma:contentTypeDescription="Create a new document." ma:contentTypeScope="" ma:versionID="61ea392771965d524337538cdbe0afa3">
  <xsd:schema xmlns:xsd="http://www.w3.org/2001/XMLSchema" xmlns:xs="http://www.w3.org/2001/XMLSchema" xmlns:p="http://schemas.microsoft.com/office/2006/metadata/properties" targetNamespace="http://schemas.microsoft.com/office/2006/metadata/properties" ma:root="true" ma:fieldsID="a78be18d5028e312d199ed693a8890b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D8553C-35D9-44C3-B7E4-EE70561DF6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0BA9BC7-11B4-45A9-AE06-0BE8EFE00B7F}">
  <ds:schemaRefs>
    <ds:schemaRef ds:uri="http://schemas.microsoft.com/office/2006/metadata/properties"/>
    <ds:schemaRef ds:uri="http://www.w3.org/XML/1998/namespace"/>
    <ds:schemaRef ds:uri="http://schemas.openxmlformats.org/package/2006/metadata/core-properties"/>
    <ds:schemaRef ds:uri="http://purl.org/dc/terms/"/>
    <ds:schemaRef ds:uri="http://purl.org/dc/elements/1.1/"/>
    <ds:schemaRef ds:uri="http://schemas.microsoft.com/office/2006/documentManagement/typ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A6C2D988-7126-419A-AD01-0A615B4AEA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35620</TotalTime>
  <Words>1248</Words>
  <Application>Microsoft Office PowerPoint</Application>
  <PresentationFormat>Widescreen</PresentationFormat>
  <Paragraphs>124</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 </vt:lpstr>
      <vt:lpstr>TRAINING Objective</vt:lpstr>
      <vt:lpstr>PowerPoint Presentation</vt:lpstr>
      <vt:lpstr>MISSION</vt:lpstr>
      <vt:lpstr>PowerPoint Presentation</vt:lpstr>
      <vt:lpstr>Understanding the Travel Policy  PPM49</vt:lpstr>
      <vt:lpstr>DocuSign Approval Process</vt:lpstr>
      <vt:lpstr>PowerPoint Presentation</vt:lpstr>
      <vt:lpstr>Travel Booking Process </vt:lpstr>
      <vt:lpstr>Travel Booking Process (Cont)</vt:lpstr>
      <vt:lpstr>Travel Booking Process (Cont)</vt:lpstr>
      <vt:lpstr>Required Documents</vt:lpstr>
      <vt:lpstr>Helpful Tips</vt:lpstr>
      <vt:lpstr>Traveler Responsibility Reminder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Division of administration</dc:title>
  <dc:creator>Tanitta Lacey</dc:creator>
  <cp:lastModifiedBy>Erica Toca</cp:lastModifiedBy>
  <cp:revision>205</cp:revision>
  <cp:lastPrinted>2025-01-03T19:48:39Z</cp:lastPrinted>
  <dcterms:created xsi:type="dcterms:W3CDTF">2014-10-01T01:18:01Z</dcterms:created>
  <dcterms:modified xsi:type="dcterms:W3CDTF">2025-04-15T19:36:06Z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0x0101005E76171844566F4BB0E4D3D80A8ADA7D</vt:lpwstr>
  </property>
  <property fmtid="{D5CDD505-2E9C-101B-9397-08002B2CF9AE}" pid="3" name="Order">
    <vt:r8>19300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ies>
</file>