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8" r:id="rId4"/>
  </p:sldMasterIdLst>
  <p:notesMasterIdLst>
    <p:notesMasterId r:id="rId18"/>
  </p:notesMasterIdLst>
  <p:handoutMasterIdLst>
    <p:handoutMasterId r:id="rId19"/>
  </p:handoutMasterIdLst>
  <p:sldIdLst>
    <p:sldId id="256" r:id="rId5"/>
    <p:sldId id="301" r:id="rId6"/>
    <p:sldId id="259" r:id="rId7"/>
    <p:sldId id="327" r:id="rId8"/>
    <p:sldId id="303" r:id="rId9"/>
    <p:sldId id="328" r:id="rId10"/>
    <p:sldId id="313" r:id="rId11"/>
    <p:sldId id="315" r:id="rId12"/>
    <p:sldId id="317" r:id="rId13"/>
    <p:sldId id="331" r:id="rId14"/>
    <p:sldId id="316" r:id="rId15"/>
    <p:sldId id="329" r:id="rId16"/>
    <p:sldId id="332" r:id="rId1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l Green" initials="JG" lastIdx="0" clrIdx="0">
    <p:extLst>
      <p:ext uri="{19B8F6BF-5375-455C-9EA6-DF929625EA0E}">
        <p15:presenceInfo xmlns:p15="http://schemas.microsoft.com/office/powerpoint/2012/main" userId="Janel Gre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9B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01" d="100"/>
          <a:sy n="101" d="100"/>
        </p:scale>
        <p:origin x="990" y="114"/>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523" cy="464662"/>
          </a:xfrm>
          <a:prstGeom prst="rect">
            <a:avLst/>
          </a:prstGeom>
        </p:spPr>
        <p:txBody>
          <a:bodyPr vert="horz" lIns="91330" tIns="45665" rIns="91330" bIns="45665" rtlCol="0"/>
          <a:lstStyle>
            <a:lvl1pPr algn="l">
              <a:defRPr sz="1200"/>
            </a:lvl1pPr>
          </a:lstStyle>
          <a:p>
            <a:endParaRPr lang="en-US" dirty="0"/>
          </a:p>
        </p:txBody>
      </p:sp>
      <p:sp>
        <p:nvSpPr>
          <p:cNvPr id="3" name="Date Placeholder 2"/>
          <p:cNvSpPr>
            <a:spLocks noGrp="1"/>
          </p:cNvSpPr>
          <p:nvPr>
            <p:ph type="dt" sz="quarter" idx="1"/>
          </p:nvPr>
        </p:nvSpPr>
        <p:spPr>
          <a:xfrm>
            <a:off x="3971292" y="0"/>
            <a:ext cx="3037523" cy="464662"/>
          </a:xfrm>
          <a:prstGeom prst="rect">
            <a:avLst/>
          </a:prstGeom>
        </p:spPr>
        <p:txBody>
          <a:bodyPr vert="horz" lIns="91330" tIns="45665" rIns="91330" bIns="45665" rtlCol="0"/>
          <a:lstStyle>
            <a:lvl1pPr algn="r">
              <a:defRPr sz="1200"/>
            </a:lvl1pPr>
          </a:lstStyle>
          <a:p>
            <a:fld id="{1C979BEC-57C8-41C0-AF59-4F09248DF60C}" type="datetimeFigureOut">
              <a:rPr lang="en-US" smtClean="0"/>
              <a:t>4/14/2025</a:t>
            </a:fld>
            <a:endParaRPr lang="en-US" dirty="0"/>
          </a:p>
        </p:txBody>
      </p:sp>
      <p:sp>
        <p:nvSpPr>
          <p:cNvPr id="4" name="Footer Placeholder 3"/>
          <p:cNvSpPr>
            <a:spLocks noGrp="1"/>
          </p:cNvSpPr>
          <p:nvPr>
            <p:ph type="ftr" sz="quarter" idx="2"/>
          </p:nvPr>
        </p:nvSpPr>
        <p:spPr>
          <a:xfrm>
            <a:off x="0" y="8830153"/>
            <a:ext cx="3037523" cy="464662"/>
          </a:xfrm>
          <a:prstGeom prst="rect">
            <a:avLst/>
          </a:prstGeom>
        </p:spPr>
        <p:txBody>
          <a:bodyPr vert="horz" lIns="91330" tIns="45665" rIns="91330" bIns="4566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292" y="8830153"/>
            <a:ext cx="3037523" cy="464662"/>
          </a:xfrm>
          <a:prstGeom prst="rect">
            <a:avLst/>
          </a:prstGeom>
        </p:spPr>
        <p:txBody>
          <a:bodyPr vert="horz" lIns="91330" tIns="45665" rIns="91330" bIns="45665" rtlCol="0" anchor="b"/>
          <a:lstStyle>
            <a:lvl1pPr algn="r">
              <a:defRPr sz="1200"/>
            </a:lvl1pPr>
          </a:lstStyle>
          <a:p>
            <a:fld id="{370C3056-514E-4EEC-92D9-EE41C2D22EF7}" type="slidenum">
              <a:rPr lang="en-US" smtClean="0"/>
              <a:t>‹#›</a:t>
            </a:fld>
            <a:endParaRPr lang="en-US" dirty="0"/>
          </a:p>
        </p:txBody>
      </p:sp>
    </p:spTree>
    <p:extLst>
      <p:ext uri="{BB962C8B-B14F-4D97-AF65-F5344CB8AC3E}">
        <p14:creationId xmlns:p14="http://schemas.microsoft.com/office/powerpoint/2010/main" val="334034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523" cy="466247"/>
          </a:xfrm>
          <a:prstGeom prst="rect">
            <a:avLst/>
          </a:prstGeom>
        </p:spPr>
        <p:txBody>
          <a:bodyPr vert="horz" lIns="91330" tIns="45665" rIns="91330" bIns="45665" rtlCol="0"/>
          <a:lstStyle>
            <a:lvl1pPr algn="l">
              <a:defRPr sz="1200"/>
            </a:lvl1pPr>
          </a:lstStyle>
          <a:p>
            <a:endParaRPr lang="en-US" dirty="0"/>
          </a:p>
        </p:txBody>
      </p:sp>
      <p:sp>
        <p:nvSpPr>
          <p:cNvPr id="3" name="Date Placeholder 2"/>
          <p:cNvSpPr>
            <a:spLocks noGrp="1"/>
          </p:cNvSpPr>
          <p:nvPr>
            <p:ph type="dt" idx="1"/>
          </p:nvPr>
        </p:nvSpPr>
        <p:spPr>
          <a:xfrm>
            <a:off x="3971292" y="1"/>
            <a:ext cx="3037523" cy="466247"/>
          </a:xfrm>
          <a:prstGeom prst="rect">
            <a:avLst/>
          </a:prstGeom>
        </p:spPr>
        <p:txBody>
          <a:bodyPr vert="horz" lIns="91330" tIns="45665" rIns="91330" bIns="45665" rtlCol="0"/>
          <a:lstStyle>
            <a:lvl1pPr algn="r">
              <a:defRPr sz="1200"/>
            </a:lvl1pPr>
          </a:lstStyle>
          <a:p>
            <a:fld id="{4B83E44A-98D3-4180-A36B-ADD4869A2B84}" type="datetimeFigureOut">
              <a:rPr lang="en-US" smtClean="0"/>
              <a:t>4/14/2025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330" tIns="45665" rIns="91330" bIns="45665" rtlCol="0" anchor="ctr"/>
          <a:lstStyle/>
          <a:p>
            <a:endParaRPr lang="en-US" dirty="0"/>
          </a:p>
        </p:txBody>
      </p:sp>
      <p:sp>
        <p:nvSpPr>
          <p:cNvPr id="5" name="Notes Placeholder 4"/>
          <p:cNvSpPr>
            <a:spLocks noGrp="1"/>
          </p:cNvSpPr>
          <p:nvPr>
            <p:ph type="body" sz="quarter" idx="3"/>
          </p:nvPr>
        </p:nvSpPr>
        <p:spPr>
          <a:xfrm>
            <a:off x="700723" y="4473754"/>
            <a:ext cx="5608954" cy="3660200"/>
          </a:xfrm>
          <a:prstGeom prst="rect">
            <a:avLst/>
          </a:prstGeom>
        </p:spPr>
        <p:txBody>
          <a:bodyPr vert="horz" lIns="91330" tIns="45665" rIns="91330" bIns="4566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153"/>
            <a:ext cx="3037523" cy="466247"/>
          </a:xfrm>
          <a:prstGeom prst="rect">
            <a:avLst/>
          </a:prstGeom>
        </p:spPr>
        <p:txBody>
          <a:bodyPr vert="horz" lIns="91330" tIns="45665" rIns="91330" bIns="4566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292" y="8830153"/>
            <a:ext cx="3037523" cy="466247"/>
          </a:xfrm>
          <a:prstGeom prst="rect">
            <a:avLst/>
          </a:prstGeom>
        </p:spPr>
        <p:txBody>
          <a:bodyPr vert="horz" lIns="91330" tIns="45665" rIns="91330" bIns="45665" rtlCol="0" anchor="b"/>
          <a:lstStyle>
            <a:lvl1pPr algn="r">
              <a:defRPr sz="1200"/>
            </a:lvl1pPr>
          </a:lstStyle>
          <a:p>
            <a:fld id="{B203710C-DC96-4CAB-8D30-CECC19D0B946}" type="slidenum">
              <a:rPr lang="en-US" smtClean="0"/>
              <a:t>‹#›</a:t>
            </a:fld>
            <a:endParaRPr lang="en-US" dirty="0"/>
          </a:p>
        </p:txBody>
      </p:sp>
    </p:spTree>
    <p:extLst>
      <p:ext uri="{BB962C8B-B14F-4D97-AF65-F5344CB8AC3E}">
        <p14:creationId xmlns:p14="http://schemas.microsoft.com/office/powerpoint/2010/main" val="2596198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32C45E-607C-4271-87F7-02B26FA894E6}" type="slidenum">
              <a:rPr lang="en-US" smtClean="0"/>
              <a:t>10</a:t>
            </a:fld>
            <a:endParaRPr lang="en-US" dirty="0"/>
          </a:p>
        </p:txBody>
      </p:sp>
    </p:spTree>
    <p:extLst>
      <p:ext uri="{BB962C8B-B14F-4D97-AF65-F5344CB8AC3E}">
        <p14:creationId xmlns:p14="http://schemas.microsoft.com/office/powerpoint/2010/main" val="3802065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4/14/2025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32127508"/>
      </p:ext>
    </p:extLst>
  </p:cSld>
  <p:clrMapOvr>
    <a:masterClrMapping/>
  </p:clrMapOvr>
  <p:transition spd="med">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4/14/2025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50572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4/14/2025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70039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4/14/2025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2301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4/14/2025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61387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4/14/2025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37048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4/14/2025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54833272"/>
      </p:ext>
    </p:extLst>
  </p:cSld>
  <p:clrMapOvr>
    <a:masterClrMapping/>
  </p:clrMapOvr>
  <p:transition spd="med">
    <p:pull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4/14/2025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53821387"/>
      </p:ext>
    </p:extLst>
  </p:cSld>
  <p:clrMapOvr>
    <a:masterClrMapping/>
  </p:clrMapOvr>
  <p:transition spd="med">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4/14/2025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03841145"/>
      </p:ext>
    </p:extLst>
  </p:cSld>
  <p:clrMapOvr>
    <a:masterClrMapping/>
  </p:clrMapOvr>
  <p:transition spd="med">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4/14/2025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15020856"/>
      </p:ext>
    </p:extLst>
  </p:cSld>
  <p:clrMapOvr>
    <a:masterClrMapping/>
  </p:clrMapOvr>
  <p:transition spd="med">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4/14/2025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44143852"/>
      </p:ext>
    </p:extLst>
  </p:cSld>
  <p:clrMapOvr>
    <a:masterClrMapping/>
  </p:clrMapOvr>
  <p:transition spd="med">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4/14/2025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11248356"/>
      </p:ext>
    </p:extLst>
  </p:cSld>
  <p:clrMapOvr>
    <a:masterClrMapping/>
  </p:clrMapOvr>
  <p:transition spd="med">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4/14/2025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55586863"/>
      </p:ext>
    </p:extLst>
  </p:cSld>
  <p:clrMapOvr>
    <a:masterClrMapping/>
  </p:clrMapOvr>
  <p:transition spd="med">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4/14/2025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99497076"/>
      </p:ext>
    </p:extLst>
  </p:cSld>
  <p:clrMapOvr>
    <a:masterClrMapping/>
  </p:clrMapOvr>
  <p:transition spd="med">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4/14/2025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80949907"/>
      </p:ext>
    </p:extLst>
  </p:cSld>
  <p:clrMapOvr>
    <a:masterClrMapping/>
  </p:clrMapOvr>
  <p:transition spd="med">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4/14/2025</a:t>
            </a:fld>
            <a:endParaRPr lang="en-US" dirty="0"/>
          </a:p>
        </p:txBody>
      </p:sp>
    </p:spTree>
    <p:extLst>
      <p:ext uri="{BB962C8B-B14F-4D97-AF65-F5344CB8AC3E}">
        <p14:creationId xmlns:p14="http://schemas.microsoft.com/office/powerpoint/2010/main" val="819817869"/>
      </p:ext>
    </p:extLst>
  </p:cSld>
  <p:clrMapOvr>
    <a:masterClrMapping/>
  </p:clrMapOvr>
  <p:transition spd="med">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4/14/2025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4681081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Lst>
  <p:transition spd="med">
    <p:pull dir="d"/>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pxfuel.com/es/free-photo-xxilj"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2664" y="2780762"/>
            <a:ext cx="10546672" cy="1825096"/>
          </a:xfrm>
        </p:spPr>
        <p:txBody>
          <a:bodyPr>
            <a:normAutofit fontScale="90000"/>
          </a:bodyPr>
          <a:lstStyle/>
          <a:p>
            <a:pPr algn="ctr"/>
            <a:r>
              <a:rPr lang="en-US" sz="6600" b="1" dirty="0">
                <a:solidFill>
                  <a:srgbClr val="00B0F0"/>
                </a:solidFill>
                <a:latin typeface="+mn-lt"/>
                <a:ea typeface="+mn-ea"/>
                <a:cs typeface="+mn-cs"/>
              </a:rPr>
              <a:t>PURCHASING</a:t>
            </a:r>
            <a:br>
              <a:rPr lang="en-US" dirty="0"/>
            </a:br>
            <a:endParaRPr lang="en-US" dirty="0"/>
          </a:p>
        </p:txBody>
      </p:sp>
      <p:pic>
        <p:nvPicPr>
          <p:cNvPr id="4" name="Picture 3" descr="A blue and yellow text on a black background&#10;&#10;Description automatically generated with low confidence">
            <a:extLst>
              <a:ext uri="{FF2B5EF4-FFF2-40B4-BE49-F238E27FC236}">
                <a16:creationId xmlns:a16="http://schemas.microsoft.com/office/drawing/2014/main" id="{C0E32622-F243-4886-B83E-5F11A62E9C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5193" y="329843"/>
            <a:ext cx="3324843" cy="1213789"/>
          </a:xfrm>
          <a:prstGeom prst="rect">
            <a:avLst/>
          </a:prstGeom>
        </p:spPr>
      </p:pic>
    </p:spTree>
    <p:extLst>
      <p:ext uri="{BB962C8B-B14F-4D97-AF65-F5344CB8AC3E}">
        <p14:creationId xmlns:p14="http://schemas.microsoft.com/office/powerpoint/2010/main" val="2917556137"/>
      </p:ext>
    </p:extLst>
  </p:cSld>
  <p:clrMapOvr>
    <a:masterClrMapping/>
  </p:clrMapOvr>
  <p:transition spd="med">
    <p:pull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6279" y="4955625"/>
            <a:ext cx="5551055" cy="369332"/>
          </a:xfrm>
          <a:prstGeom prst="rect">
            <a:avLst/>
          </a:prstGeom>
          <a:noFill/>
        </p:spPr>
        <p:txBody>
          <a:bodyPr wrap="square" rtlCol="0">
            <a:spAutoFit/>
          </a:bodyPr>
          <a:lstStyle/>
          <a:p>
            <a:endParaRPr lang="en-US" dirty="0"/>
          </a:p>
        </p:txBody>
      </p:sp>
      <p:sp>
        <p:nvSpPr>
          <p:cNvPr id="4" name="Rounded Rectangle 3"/>
          <p:cNvSpPr/>
          <p:nvPr/>
        </p:nvSpPr>
        <p:spPr>
          <a:xfrm>
            <a:off x="4453057" y="2002269"/>
            <a:ext cx="1758525" cy="11996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All Required documentation is uploaded</a:t>
            </a:r>
          </a:p>
        </p:txBody>
      </p:sp>
      <p:sp>
        <p:nvSpPr>
          <p:cNvPr id="9" name="Rounded Rectangle 8"/>
          <p:cNvSpPr/>
          <p:nvPr/>
        </p:nvSpPr>
        <p:spPr>
          <a:xfrm>
            <a:off x="2576263" y="2049989"/>
            <a:ext cx="1424406" cy="1231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Requisition is completed in  DocuSign by Requestor</a:t>
            </a:r>
          </a:p>
        </p:txBody>
      </p:sp>
      <p:sp>
        <p:nvSpPr>
          <p:cNvPr id="10" name="Right Arrow 9"/>
          <p:cNvSpPr/>
          <p:nvPr/>
        </p:nvSpPr>
        <p:spPr>
          <a:xfrm>
            <a:off x="2094289" y="2507826"/>
            <a:ext cx="411732" cy="2530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542623" y="306025"/>
            <a:ext cx="10291632" cy="1077218"/>
          </a:xfrm>
          <a:prstGeom prst="rect">
            <a:avLst/>
          </a:prstGeom>
          <a:noFill/>
        </p:spPr>
        <p:txBody>
          <a:bodyPr wrap="square" rtlCol="0">
            <a:spAutoFit/>
          </a:bodyPr>
          <a:lstStyle/>
          <a:p>
            <a:pPr algn="ctr"/>
            <a:r>
              <a:rPr lang="en-US" sz="3200" b="1" dirty="0">
                <a:solidFill>
                  <a:srgbClr val="00B0F0"/>
                </a:solidFill>
              </a:rPr>
              <a:t>WORKFLOW PROCESS </a:t>
            </a:r>
          </a:p>
          <a:p>
            <a:pPr algn="ctr"/>
            <a:endParaRPr lang="en-US" sz="3200" dirty="0"/>
          </a:p>
        </p:txBody>
      </p:sp>
      <p:sp>
        <p:nvSpPr>
          <p:cNvPr id="14" name="Right Arrow 13"/>
          <p:cNvSpPr/>
          <p:nvPr/>
        </p:nvSpPr>
        <p:spPr>
          <a:xfrm>
            <a:off x="4057670" y="2481518"/>
            <a:ext cx="365481" cy="3295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Arrow 16"/>
          <p:cNvSpPr/>
          <p:nvPr/>
        </p:nvSpPr>
        <p:spPr>
          <a:xfrm>
            <a:off x="1989214" y="4067349"/>
            <a:ext cx="454864" cy="2520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p:nvSpPr>
        <p:spPr>
          <a:xfrm>
            <a:off x="370582" y="2002269"/>
            <a:ext cx="1685145" cy="12711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 Need to make a Purchase</a:t>
            </a:r>
          </a:p>
        </p:txBody>
      </p:sp>
      <p:sp>
        <p:nvSpPr>
          <p:cNvPr id="19" name="Rounded Rectangle 18"/>
          <p:cNvSpPr/>
          <p:nvPr/>
        </p:nvSpPr>
        <p:spPr>
          <a:xfrm>
            <a:off x="6597159" y="2043392"/>
            <a:ext cx="1507749" cy="1231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Email in sent to Supervisor/ Approver </a:t>
            </a:r>
          </a:p>
        </p:txBody>
      </p:sp>
      <p:sp>
        <p:nvSpPr>
          <p:cNvPr id="20" name="Right Arrow 19"/>
          <p:cNvSpPr/>
          <p:nvPr/>
        </p:nvSpPr>
        <p:spPr>
          <a:xfrm>
            <a:off x="6211582" y="2532825"/>
            <a:ext cx="394946" cy="2530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ight Arrow 20"/>
          <p:cNvSpPr/>
          <p:nvPr/>
        </p:nvSpPr>
        <p:spPr>
          <a:xfrm>
            <a:off x="8104908" y="2456330"/>
            <a:ext cx="479483" cy="2915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8593764" y="2057345"/>
            <a:ext cx="2002517" cy="1231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Supervisor/ Approver needs to REVIEW, SIGN or REJECT</a:t>
            </a:r>
          </a:p>
        </p:txBody>
      </p:sp>
      <p:sp>
        <p:nvSpPr>
          <p:cNvPr id="23" name="Rounded Rectangle 22"/>
          <p:cNvSpPr/>
          <p:nvPr/>
        </p:nvSpPr>
        <p:spPr>
          <a:xfrm>
            <a:off x="4682483" y="3588503"/>
            <a:ext cx="1413518" cy="12746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Email is sent to Budget Manager</a:t>
            </a:r>
          </a:p>
        </p:txBody>
      </p:sp>
      <p:sp>
        <p:nvSpPr>
          <p:cNvPr id="24" name="Rounded Rectangle 23"/>
          <p:cNvSpPr/>
          <p:nvPr/>
        </p:nvSpPr>
        <p:spPr>
          <a:xfrm>
            <a:off x="2453713" y="3531853"/>
            <a:ext cx="1600201" cy="1308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VC needs to REVIEW, SIGN or REJECT</a:t>
            </a:r>
          </a:p>
        </p:txBody>
      </p:sp>
      <p:sp>
        <p:nvSpPr>
          <p:cNvPr id="25" name="Right Arrow 24"/>
          <p:cNvSpPr/>
          <p:nvPr/>
        </p:nvSpPr>
        <p:spPr>
          <a:xfrm>
            <a:off x="4097518" y="4050938"/>
            <a:ext cx="553451" cy="2993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ounded Rectangle 26"/>
          <p:cNvSpPr/>
          <p:nvPr/>
        </p:nvSpPr>
        <p:spPr>
          <a:xfrm>
            <a:off x="6657840" y="3570376"/>
            <a:ext cx="1708485" cy="1308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Budget Manager needs to REVIEW, SIGN or REJECT</a:t>
            </a:r>
          </a:p>
        </p:txBody>
      </p:sp>
      <p:sp>
        <p:nvSpPr>
          <p:cNvPr id="26" name="Rounded Rectangle 25"/>
          <p:cNvSpPr/>
          <p:nvPr/>
        </p:nvSpPr>
        <p:spPr>
          <a:xfrm>
            <a:off x="543071" y="3556018"/>
            <a:ext cx="1423958" cy="12746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Email is sent to VC or Department</a:t>
            </a:r>
          </a:p>
        </p:txBody>
      </p:sp>
      <p:sp>
        <p:nvSpPr>
          <p:cNvPr id="28" name="Right Arrow 27"/>
          <p:cNvSpPr/>
          <p:nvPr/>
        </p:nvSpPr>
        <p:spPr>
          <a:xfrm>
            <a:off x="6138396" y="4094169"/>
            <a:ext cx="477049" cy="2517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28"/>
          <p:cNvSpPr/>
          <p:nvPr/>
        </p:nvSpPr>
        <p:spPr>
          <a:xfrm>
            <a:off x="2822597" y="5292947"/>
            <a:ext cx="1444168" cy="1354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Email is sent to VC for Finance and Admin</a:t>
            </a:r>
          </a:p>
        </p:txBody>
      </p:sp>
      <p:pic>
        <p:nvPicPr>
          <p:cNvPr id="30" name="Picture 29">
            <a:extLst>
              <a:ext uri="{FF2B5EF4-FFF2-40B4-BE49-F238E27FC236}">
                <a16:creationId xmlns:a16="http://schemas.microsoft.com/office/drawing/2014/main" id="{2C63BC6D-2830-41F4-89B0-E558BA40B30B}"/>
              </a:ext>
            </a:extLst>
          </p:cNvPr>
          <p:cNvPicPr>
            <a:picLocks noChangeAspect="1"/>
          </p:cNvPicPr>
          <p:nvPr/>
        </p:nvPicPr>
        <p:blipFill>
          <a:blip r:embed="rId3"/>
          <a:stretch>
            <a:fillRect/>
          </a:stretch>
        </p:blipFill>
        <p:spPr>
          <a:xfrm>
            <a:off x="562938" y="300962"/>
            <a:ext cx="1599972" cy="930314"/>
          </a:xfrm>
          <a:prstGeom prst="rect">
            <a:avLst/>
          </a:prstGeom>
        </p:spPr>
      </p:pic>
      <p:sp>
        <p:nvSpPr>
          <p:cNvPr id="31" name="Rounded Rectangle 28">
            <a:extLst>
              <a:ext uri="{FF2B5EF4-FFF2-40B4-BE49-F238E27FC236}">
                <a16:creationId xmlns:a16="http://schemas.microsoft.com/office/drawing/2014/main" id="{43D311FF-F3FD-4392-B4B2-6518E3D55269}"/>
              </a:ext>
            </a:extLst>
          </p:cNvPr>
          <p:cNvSpPr/>
          <p:nvPr/>
        </p:nvSpPr>
        <p:spPr>
          <a:xfrm>
            <a:off x="475129" y="5292947"/>
            <a:ext cx="1635496" cy="12746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VCGSP needs to REVIEW, SIGN  or REJECT</a:t>
            </a:r>
          </a:p>
        </p:txBody>
      </p:sp>
      <p:sp>
        <p:nvSpPr>
          <p:cNvPr id="32" name="Rounded Rectangle 28">
            <a:extLst>
              <a:ext uri="{FF2B5EF4-FFF2-40B4-BE49-F238E27FC236}">
                <a16:creationId xmlns:a16="http://schemas.microsoft.com/office/drawing/2014/main" id="{3D0B01EC-086F-4375-AA96-38BFEFA9C4F6}"/>
              </a:ext>
            </a:extLst>
          </p:cNvPr>
          <p:cNvSpPr/>
          <p:nvPr/>
        </p:nvSpPr>
        <p:spPr>
          <a:xfrm>
            <a:off x="4882456" y="5317682"/>
            <a:ext cx="1585412" cy="13047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VC needs to REVIEW, SIGN or REJECT</a:t>
            </a:r>
          </a:p>
        </p:txBody>
      </p:sp>
      <p:sp>
        <p:nvSpPr>
          <p:cNvPr id="33" name="Right Arrow 16">
            <a:extLst>
              <a:ext uri="{FF2B5EF4-FFF2-40B4-BE49-F238E27FC236}">
                <a16:creationId xmlns:a16="http://schemas.microsoft.com/office/drawing/2014/main" id="{CDC1E4AB-8E7F-42F3-BA8F-FDFE7A36011A}"/>
              </a:ext>
            </a:extLst>
          </p:cNvPr>
          <p:cNvSpPr/>
          <p:nvPr/>
        </p:nvSpPr>
        <p:spPr>
          <a:xfrm>
            <a:off x="8527677" y="5651707"/>
            <a:ext cx="454864" cy="2520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ight Arrow 16">
            <a:extLst>
              <a:ext uri="{FF2B5EF4-FFF2-40B4-BE49-F238E27FC236}">
                <a16:creationId xmlns:a16="http://schemas.microsoft.com/office/drawing/2014/main" id="{98B246BD-E31F-4DBF-B747-42B79E3C3A3B}"/>
              </a:ext>
            </a:extLst>
          </p:cNvPr>
          <p:cNvSpPr/>
          <p:nvPr/>
        </p:nvSpPr>
        <p:spPr>
          <a:xfrm>
            <a:off x="2166994" y="5721834"/>
            <a:ext cx="653953" cy="2879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ounded Rectangle 28">
            <a:extLst>
              <a:ext uri="{FF2B5EF4-FFF2-40B4-BE49-F238E27FC236}">
                <a16:creationId xmlns:a16="http://schemas.microsoft.com/office/drawing/2014/main" id="{6D83FADC-1DAC-4CCA-942B-1CAD560D5C2F}"/>
              </a:ext>
            </a:extLst>
          </p:cNvPr>
          <p:cNvSpPr/>
          <p:nvPr/>
        </p:nvSpPr>
        <p:spPr>
          <a:xfrm>
            <a:off x="8835898" y="3588503"/>
            <a:ext cx="1708485" cy="12746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If Grant funded, email sent to VC Grants &amp; Sponsored Programs</a:t>
            </a:r>
          </a:p>
        </p:txBody>
      </p:sp>
      <p:sp>
        <p:nvSpPr>
          <p:cNvPr id="36" name="Right Arrow 16">
            <a:extLst>
              <a:ext uri="{FF2B5EF4-FFF2-40B4-BE49-F238E27FC236}">
                <a16:creationId xmlns:a16="http://schemas.microsoft.com/office/drawing/2014/main" id="{77B7F904-143F-4F84-AFC1-6C683478E279}"/>
              </a:ext>
            </a:extLst>
          </p:cNvPr>
          <p:cNvSpPr/>
          <p:nvPr/>
        </p:nvSpPr>
        <p:spPr>
          <a:xfrm>
            <a:off x="4316452" y="5753680"/>
            <a:ext cx="571845" cy="2749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ight Arrow 27">
            <a:extLst>
              <a:ext uri="{FF2B5EF4-FFF2-40B4-BE49-F238E27FC236}">
                <a16:creationId xmlns:a16="http://schemas.microsoft.com/office/drawing/2014/main" id="{8B642BB9-9F47-455E-B4FB-3ECF198864AE}"/>
              </a:ext>
            </a:extLst>
          </p:cNvPr>
          <p:cNvSpPr/>
          <p:nvPr/>
        </p:nvSpPr>
        <p:spPr>
          <a:xfrm>
            <a:off x="8373117" y="4079099"/>
            <a:ext cx="441294" cy="2915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ed Rectangle 28">
            <a:extLst>
              <a:ext uri="{FF2B5EF4-FFF2-40B4-BE49-F238E27FC236}">
                <a16:creationId xmlns:a16="http://schemas.microsoft.com/office/drawing/2014/main" id="{647776A3-656E-4D77-BA4F-1B876E97E43E}"/>
              </a:ext>
            </a:extLst>
          </p:cNvPr>
          <p:cNvSpPr/>
          <p:nvPr/>
        </p:nvSpPr>
        <p:spPr>
          <a:xfrm>
            <a:off x="9032228" y="5291137"/>
            <a:ext cx="1585412" cy="13047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Chancellor needs to REVIEW, SIGN or REJECT</a:t>
            </a:r>
          </a:p>
        </p:txBody>
      </p:sp>
      <p:sp>
        <p:nvSpPr>
          <p:cNvPr id="39" name="Rounded Rectangle 28">
            <a:extLst>
              <a:ext uri="{FF2B5EF4-FFF2-40B4-BE49-F238E27FC236}">
                <a16:creationId xmlns:a16="http://schemas.microsoft.com/office/drawing/2014/main" id="{49FD1BF6-327F-414D-8A75-8E5998B78965}"/>
              </a:ext>
            </a:extLst>
          </p:cNvPr>
          <p:cNvSpPr/>
          <p:nvPr/>
        </p:nvSpPr>
        <p:spPr>
          <a:xfrm>
            <a:off x="6963549" y="5291137"/>
            <a:ext cx="1637514" cy="13559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Email is sent to Chancellor</a:t>
            </a:r>
          </a:p>
        </p:txBody>
      </p:sp>
      <p:sp>
        <p:nvSpPr>
          <p:cNvPr id="40" name="Right Arrow 16">
            <a:extLst>
              <a:ext uri="{FF2B5EF4-FFF2-40B4-BE49-F238E27FC236}">
                <a16:creationId xmlns:a16="http://schemas.microsoft.com/office/drawing/2014/main" id="{4CA64873-2045-4347-AB2B-3301C8C66113}"/>
              </a:ext>
            </a:extLst>
          </p:cNvPr>
          <p:cNvSpPr/>
          <p:nvPr/>
        </p:nvSpPr>
        <p:spPr>
          <a:xfrm>
            <a:off x="6467868" y="5784196"/>
            <a:ext cx="445994" cy="2544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971865"/>
      </p:ext>
    </p:extLst>
  </p:cSld>
  <p:clrMapOvr>
    <a:masterClrMapping/>
  </p:clrMapOvr>
  <p:transition spd="med">
    <p:pull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65ED06-87FB-4339-9F01-203BB40A418A}"/>
              </a:ext>
            </a:extLst>
          </p:cNvPr>
          <p:cNvPicPr>
            <a:picLocks noChangeAspect="1"/>
          </p:cNvPicPr>
          <p:nvPr/>
        </p:nvPicPr>
        <p:blipFill>
          <a:blip r:embed="rId2"/>
          <a:stretch>
            <a:fillRect/>
          </a:stretch>
        </p:blipFill>
        <p:spPr>
          <a:xfrm>
            <a:off x="213314" y="32733"/>
            <a:ext cx="2516577" cy="1463280"/>
          </a:xfrm>
          <a:prstGeom prst="rect">
            <a:avLst/>
          </a:prstGeom>
        </p:spPr>
      </p:pic>
      <p:sp>
        <p:nvSpPr>
          <p:cNvPr id="6" name="Title 1">
            <a:extLst>
              <a:ext uri="{FF2B5EF4-FFF2-40B4-BE49-F238E27FC236}">
                <a16:creationId xmlns:a16="http://schemas.microsoft.com/office/drawing/2014/main" id="{CA788597-0BEC-49EB-88BD-A6E7F0ABEBDC}"/>
              </a:ext>
            </a:extLst>
          </p:cNvPr>
          <p:cNvSpPr txBox="1">
            <a:spLocks/>
          </p:cNvSpPr>
          <p:nvPr/>
        </p:nvSpPr>
        <p:spPr>
          <a:xfrm>
            <a:off x="924733" y="764373"/>
            <a:ext cx="9234406" cy="5111494"/>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dirty="0">
                <a:solidFill>
                  <a:srgbClr val="00B0F0"/>
                </a:solidFill>
                <a:latin typeface="+mn-lt"/>
                <a:ea typeface="+mn-ea"/>
                <a:cs typeface="+mn-cs"/>
              </a:rPr>
              <a:t>SUNO DocuSign-Purchase Order Requisition Request</a:t>
            </a:r>
          </a:p>
          <a:p>
            <a:pPr algn="ctr"/>
            <a:endParaRPr lang="en-US" sz="3200" b="1" dirty="0"/>
          </a:p>
          <a:p>
            <a:pPr algn="ctr"/>
            <a:endParaRPr lang="en-US" sz="3200" b="1" dirty="0"/>
          </a:p>
          <a:p>
            <a:pPr algn="ctr"/>
            <a:endParaRPr lang="en-US" sz="3200" b="1" dirty="0"/>
          </a:p>
          <a:p>
            <a:pPr algn="ctr"/>
            <a:endParaRPr lang="en-US" sz="3200" b="1" dirty="0"/>
          </a:p>
          <a:p>
            <a:pPr algn="ctr"/>
            <a:endParaRPr lang="en-US" sz="3200" b="1" dirty="0"/>
          </a:p>
        </p:txBody>
      </p:sp>
      <p:pic>
        <p:nvPicPr>
          <p:cNvPr id="4" name="Picture 3">
            <a:extLst>
              <a:ext uri="{FF2B5EF4-FFF2-40B4-BE49-F238E27FC236}">
                <a16:creationId xmlns:a16="http://schemas.microsoft.com/office/drawing/2014/main" id="{57A53E35-6944-42DC-97B0-C6B3984B743C}"/>
              </a:ext>
            </a:extLst>
          </p:cNvPr>
          <p:cNvPicPr>
            <a:picLocks noChangeAspect="1"/>
          </p:cNvPicPr>
          <p:nvPr/>
        </p:nvPicPr>
        <p:blipFill>
          <a:blip r:embed="rId3"/>
          <a:stretch>
            <a:fillRect/>
          </a:stretch>
        </p:blipFill>
        <p:spPr>
          <a:xfrm>
            <a:off x="402956" y="1741791"/>
            <a:ext cx="9422970" cy="4589266"/>
          </a:xfrm>
          <a:prstGeom prst="rect">
            <a:avLst/>
          </a:prstGeom>
        </p:spPr>
      </p:pic>
      <p:sp>
        <p:nvSpPr>
          <p:cNvPr id="5" name="TextBox 4">
            <a:extLst>
              <a:ext uri="{FF2B5EF4-FFF2-40B4-BE49-F238E27FC236}">
                <a16:creationId xmlns:a16="http://schemas.microsoft.com/office/drawing/2014/main" id="{69CEF9BE-EDAD-4EE2-8DFC-30DB00D05FA3}"/>
              </a:ext>
            </a:extLst>
          </p:cNvPr>
          <p:cNvSpPr txBox="1"/>
          <p:nvPr/>
        </p:nvSpPr>
        <p:spPr>
          <a:xfrm>
            <a:off x="1915332" y="6422841"/>
            <a:ext cx="7253207" cy="369332"/>
          </a:xfrm>
          <a:prstGeom prst="rect">
            <a:avLst/>
          </a:prstGeom>
          <a:noFill/>
        </p:spPr>
        <p:txBody>
          <a:bodyPr wrap="square" rtlCol="0">
            <a:spAutoFit/>
          </a:bodyPr>
          <a:lstStyle/>
          <a:p>
            <a:r>
              <a:rPr lang="en-US" dirty="0"/>
              <a:t>If you don’t have a DocuSign login, contact ITC for your set-up</a:t>
            </a:r>
          </a:p>
        </p:txBody>
      </p:sp>
    </p:spTree>
    <p:extLst>
      <p:ext uri="{BB962C8B-B14F-4D97-AF65-F5344CB8AC3E}">
        <p14:creationId xmlns:p14="http://schemas.microsoft.com/office/powerpoint/2010/main" val="4093268216"/>
      </p:ext>
    </p:extLst>
  </p:cSld>
  <p:clrMapOvr>
    <a:masterClrMapping/>
  </p:clrMapOvr>
  <p:transition spd="med">
    <p:pull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65ED06-87FB-4339-9F01-203BB40A418A}"/>
              </a:ext>
            </a:extLst>
          </p:cNvPr>
          <p:cNvPicPr>
            <a:picLocks noChangeAspect="1"/>
          </p:cNvPicPr>
          <p:nvPr/>
        </p:nvPicPr>
        <p:blipFill>
          <a:blip r:embed="rId2"/>
          <a:stretch>
            <a:fillRect/>
          </a:stretch>
        </p:blipFill>
        <p:spPr>
          <a:xfrm>
            <a:off x="122276" y="209407"/>
            <a:ext cx="1443053" cy="1201480"/>
          </a:xfrm>
          <a:prstGeom prst="rect">
            <a:avLst/>
          </a:prstGeom>
        </p:spPr>
      </p:pic>
      <p:sp>
        <p:nvSpPr>
          <p:cNvPr id="6" name="Title 1">
            <a:extLst>
              <a:ext uri="{FF2B5EF4-FFF2-40B4-BE49-F238E27FC236}">
                <a16:creationId xmlns:a16="http://schemas.microsoft.com/office/drawing/2014/main" id="{CA788597-0BEC-49EB-88BD-A6E7F0ABEBDC}"/>
              </a:ext>
            </a:extLst>
          </p:cNvPr>
          <p:cNvSpPr txBox="1">
            <a:spLocks/>
          </p:cNvSpPr>
          <p:nvPr/>
        </p:nvSpPr>
        <p:spPr>
          <a:xfrm>
            <a:off x="304800" y="764373"/>
            <a:ext cx="10506635" cy="1293028"/>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b="1" dirty="0"/>
          </a:p>
        </p:txBody>
      </p:sp>
      <p:pic>
        <p:nvPicPr>
          <p:cNvPr id="2" name="Picture 1">
            <a:extLst>
              <a:ext uri="{FF2B5EF4-FFF2-40B4-BE49-F238E27FC236}">
                <a16:creationId xmlns:a16="http://schemas.microsoft.com/office/drawing/2014/main" id="{C3D68466-6F14-48BD-8FE6-F9D04640601C}"/>
              </a:ext>
            </a:extLst>
          </p:cNvPr>
          <p:cNvPicPr>
            <a:picLocks noChangeAspect="1"/>
          </p:cNvPicPr>
          <p:nvPr/>
        </p:nvPicPr>
        <p:blipFill>
          <a:blip r:embed="rId3"/>
          <a:stretch>
            <a:fillRect/>
          </a:stretch>
        </p:blipFill>
        <p:spPr>
          <a:xfrm>
            <a:off x="1867544" y="109028"/>
            <a:ext cx="6912246" cy="6748972"/>
          </a:xfrm>
          <a:prstGeom prst="rect">
            <a:avLst/>
          </a:prstGeom>
        </p:spPr>
      </p:pic>
    </p:spTree>
    <p:extLst>
      <p:ext uri="{BB962C8B-B14F-4D97-AF65-F5344CB8AC3E}">
        <p14:creationId xmlns:p14="http://schemas.microsoft.com/office/powerpoint/2010/main" val="2255659469"/>
      </p:ext>
    </p:extLst>
  </p:cSld>
  <p:clrMapOvr>
    <a:masterClrMapping/>
  </p:clrMapOvr>
  <p:transition spd="med">
    <p:pull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948268"/>
            <a:ext cx="11582400" cy="1600438"/>
          </a:xfrm>
          <a:prstGeom prst="rect">
            <a:avLst/>
          </a:prstGeom>
          <a:noFill/>
        </p:spPr>
        <p:txBody>
          <a:bodyPr wrap="square" rtlCol="0">
            <a:spAutoFit/>
          </a:bodyPr>
          <a:lstStyle/>
          <a:p>
            <a:pPr algn="ctr"/>
            <a:r>
              <a:rPr lang="en-US" sz="6000" b="1" dirty="0">
                <a:solidFill>
                  <a:srgbClr val="00B0F0"/>
                </a:solidFill>
              </a:rPr>
              <a:t>QUESTIONS</a:t>
            </a:r>
          </a:p>
          <a:p>
            <a:pPr algn="ctr"/>
            <a:endParaRPr lang="en-US" sz="2400" u="sng" dirty="0"/>
          </a:p>
          <a:p>
            <a:pPr algn="just"/>
            <a:endParaRPr lang="en-US" sz="1400" dirty="0"/>
          </a:p>
        </p:txBody>
      </p:sp>
      <p:pic>
        <p:nvPicPr>
          <p:cNvPr id="3" name="Picture 2">
            <a:extLst>
              <a:ext uri="{FF2B5EF4-FFF2-40B4-BE49-F238E27FC236}">
                <a16:creationId xmlns:a16="http://schemas.microsoft.com/office/drawing/2014/main" id="{6796B840-89A3-48F5-B113-9E1C71F966E2}"/>
              </a:ext>
            </a:extLst>
          </p:cNvPr>
          <p:cNvPicPr>
            <a:picLocks noChangeAspect="1"/>
          </p:cNvPicPr>
          <p:nvPr/>
        </p:nvPicPr>
        <p:blipFill>
          <a:blip r:embed="rId2"/>
          <a:stretch>
            <a:fillRect/>
          </a:stretch>
        </p:blipFill>
        <p:spPr>
          <a:xfrm>
            <a:off x="562937" y="317895"/>
            <a:ext cx="2516577" cy="1463280"/>
          </a:xfrm>
          <a:prstGeom prst="rect">
            <a:avLst/>
          </a:prstGeom>
        </p:spPr>
      </p:pic>
    </p:spTree>
    <p:extLst>
      <p:ext uri="{BB962C8B-B14F-4D97-AF65-F5344CB8AC3E}">
        <p14:creationId xmlns:p14="http://schemas.microsoft.com/office/powerpoint/2010/main" val="4172841202"/>
      </p:ext>
    </p:extLst>
  </p:cSld>
  <p:clrMapOvr>
    <a:masterClrMapping/>
  </p:clrMapOvr>
  <p:transition spd="med">
    <p:pull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4373"/>
            <a:ext cx="11201400" cy="1293028"/>
          </a:xfrm>
        </p:spPr>
        <p:txBody>
          <a:bodyPr>
            <a:normAutofit/>
          </a:bodyPr>
          <a:lstStyle/>
          <a:p>
            <a:pPr algn="ctr"/>
            <a:r>
              <a:rPr lang="en-US" sz="3200" b="1" dirty="0">
                <a:solidFill>
                  <a:srgbClr val="00B0F0"/>
                </a:solidFill>
                <a:latin typeface="+mn-lt"/>
                <a:ea typeface="+mn-ea"/>
                <a:cs typeface="+mn-cs"/>
              </a:rPr>
              <a:t>TRAINING OBJECTIVE</a:t>
            </a:r>
          </a:p>
        </p:txBody>
      </p:sp>
      <p:sp>
        <p:nvSpPr>
          <p:cNvPr id="5" name="Content Placeholder 4"/>
          <p:cNvSpPr>
            <a:spLocks noGrp="1"/>
          </p:cNvSpPr>
          <p:nvPr>
            <p:ph idx="1"/>
          </p:nvPr>
        </p:nvSpPr>
        <p:spPr/>
        <p:txBody>
          <a:bodyPr/>
          <a:lstStyle/>
          <a:p>
            <a:r>
              <a:rPr lang="en-US" dirty="0"/>
              <a:t>UNDERSTAND AND COMPLY WITH THE PURCHASING POLICY AND PROCEDURES</a:t>
            </a:r>
          </a:p>
          <a:p>
            <a:endParaRPr lang="en-US" dirty="0"/>
          </a:p>
          <a:p>
            <a:pPr marL="0" indent="0" algn="ctr">
              <a:buNone/>
            </a:pPr>
            <a:endParaRPr lang="en-US" dirty="0"/>
          </a:p>
        </p:txBody>
      </p:sp>
      <p:pic>
        <p:nvPicPr>
          <p:cNvPr id="4" name="Picture 3">
            <a:extLst>
              <a:ext uri="{FF2B5EF4-FFF2-40B4-BE49-F238E27FC236}">
                <a16:creationId xmlns:a16="http://schemas.microsoft.com/office/drawing/2014/main" id="{07C856EC-1CB0-4395-ABC2-72DDE4D3BD9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876486" y="2995612"/>
            <a:ext cx="4058027" cy="3045750"/>
          </a:xfrm>
          <a:prstGeom prst="rect">
            <a:avLst/>
          </a:prstGeom>
        </p:spPr>
      </p:pic>
      <p:pic>
        <p:nvPicPr>
          <p:cNvPr id="3" name="Picture 2">
            <a:extLst>
              <a:ext uri="{FF2B5EF4-FFF2-40B4-BE49-F238E27FC236}">
                <a16:creationId xmlns:a16="http://schemas.microsoft.com/office/drawing/2014/main" id="{2BD349C9-0573-4667-B24A-98E1C16DAF56}"/>
              </a:ext>
            </a:extLst>
          </p:cNvPr>
          <p:cNvPicPr>
            <a:picLocks noChangeAspect="1"/>
          </p:cNvPicPr>
          <p:nvPr/>
        </p:nvPicPr>
        <p:blipFill>
          <a:blip r:embed="rId4"/>
          <a:stretch>
            <a:fillRect/>
          </a:stretch>
        </p:blipFill>
        <p:spPr>
          <a:xfrm>
            <a:off x="175420" y="285910"/>
            <a:ext cx="2517866" cy="1463167"/>
          </a:xfrm>
          <a:prstGeom prst="rect">
            <a:avLst/>
          </a:prstGeom>
        </p:spPr>
      </p:pic>
    </p:spTree>
    <p:extLst>
      <p:ext uri="{BB962C8B-B14F-4D97-AF65-F5344CB8AC3E}">
        <p14:creationId xmlns:p14="http://schemas.microsoft.com/office/powerpoint/2010/main" val="4058177803"/>
      </p:ext>
    </p:extLst>
  </p:cSld>
  <p:clrMapOvr>
    <a:masterClrMapping/>
  </p:clrMapOvr>
  <p:transition spd="med">
    <p:pull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952624"/>
            <a:ext cx="11601450" cy="3816429"/>
          </a:xfrm>
          <a:prstGeom prst="rect">
            <a:avLst/>
          </a:prstGeom>
          <a:noFill/>
        </p:spPr>
        <p:txBody>
          <a:bodyPr wrap="square" rtlCol="0">
            <a:spAutoFit/>
          </a:bodyPr>
          <a:lstStyle/>
          <a:p>
            <a:pPr algn="ctr"/>
            <a:r>
              <a:rPr lang="en-US" sz="3200" b="1" dirty="0">
                <a:solidFill>
                  <a:srgbClr val="00B0F0"/>
                </a:solidFill>
              </a:rPr>
              <a:t>APPLICABILITY:</a:t>
            </a:r>
          </a:p>
          <a:p>
            <a:endParaRPr lang="en-US" dirty="0"/>
          </a:p>
          <a:p>
            <a:pPr algn="just"/>
            <a:r>
              <a:rPr lang="en-US" sz="2400" dirty="0"/>
              <a:t>This training shall be applicable to all employees at SUNO who participate in the Purchasing process. Questions regarding the procedures should be directed to the Purchasing Department:</a:t>
            </a:r>
          </a:p>
          <a:p>
            <a:pPr algn="just"/>
            <a:endParaRPr lang="en-US" sz="2400" dirty="0"/>
          </a:p>
          <a:p>
            <a:pPr marL="800100" lvl="1" indent="-342900" algn="just">
              <a:buFont typeface="Arial" panose="020B0604020202020204" pitchFamily="34" charset="0"/>
              <a:buChar char="•"/>
            </a:pPr>
            <a:r>
              <a:rPr lang="en-US" sz="2400" dirty="0"/>
              <a:t>Marilyn Manuel, Director of Purchasing – 504.286.5020</a:t>
            </a:r>
          </a:p>
          <a:p>
            <a:pPr marL="800100" lvl="1" indent="-342900" algn="just">
              <a:buFont typeface="Arial" panose="020B0604020202020204" pitchFamily="34" charset="0"/>
              <a:buChar char="•"/>
            </a:pPr>
            <a:r>
              <a:rPr lang="en-US" sz="2400" dirty="0"/>
              <a:t>Gwen Craft, Operations Officer – 504.286.5403 												       </a:t>
            </a:r>
          </a:p>
          <a:p>
            <a:pPr algn="ctr"/>
            <a:r>
              <a:rPr lang="en-US" sz="2400" dirty="0"/>
              <a:t>purchasing@suno.edu		</a:t>
            </a:r>
          </a:p>
        </p:txBody>
      </p:sp>
      <p:pic>
        <p:nvPicPr>
          <p:cNvPr id="3" name="Picture 2">
            <a:extLst>
              <a:ext uri="{FF2B5EF4-FFF2-40B4-BE49-F238E27FC236}">
                <a16:creationId xmlns:a16="http://schemas.microsoft.com/office/drawing/2014/main" id="{B62024D3-8A27-410A-8F4B-51839857816D}"/>
              </a:ext>
            </a:extLst>
          </p:cNvPr>
          <p:cNvPicPr>
            <a:picLocks noChangeAspect="1"/>
          </p:cNvPicPr>
          <p:nvPr/>
        </p:nvPicPr>
        <p:blipFill>
          <a:blip r:embed="rId2"/>
          <a:stretch>
            <a:fillRect/>
          </a:stretch>
        </p:blipFill>
        <p:spPr>
          <a:xfrm>
            <a:off x="562937" y="353601"/>
            <a:ext cx="2516577" cy="1463280"/>
          </a:xfrm>
          <a:prstGeom prst="rect">
            <a:avLst/>
          </a:prstGeom>
        </p:spPr>
      </p:pic>
    </p:spTree>
    <p:extLst>
      <p:ext uri="{BB962C8B-B14F-4D97-AF65-F5344CB8AC3E}">
        <p14:creationId xmlns:p14="http://schemas.microsoft.com/office/powerpoint/2010/main" val="2460664295"/>
      </p:ext>
    </p:extLst>
  </p:cSld>
  <p:clrMapOvr>
    <a:masterClrMapping/>
  </p:clrMapOvr>
  <p:transition spd="med">
    <p:pull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8DA90-B03E-423D-A3A4-95FEDD0A34F0}"/>
              </a:ext>
            </a:extLst>
          </p:cNvPr>
          <p:cNvSpPr>
            <a:spLocks noGrp="1"/>
          </p:cNvSpPr>
          <p:nvPr>
            <p:ph type="title"/>
          </p:nvPr>
        </p:nvSpPr>
        <p:spPr>
          <a:xfrm>
            <a:off x="968278" y="1604357"/>
            <a:ext cx="10236136" cy="1320800"/>
          </a:xfrm>
        </p:spPr>
        <p:txBody>
          <a:bodyPr>
            <a:normAutofit/>
          </a:bodyPr>
          <a:lstStyle/>
          <a:p>
            <a:pPr algn="ctr"/>
            <a:r>
              <a:rPr lang="en-US" sz="3200" b="1" dirty="0">
                <a:solidFill>
                  <a:srgbClr val="00B0F0"/>
                </a:solidFill>
                <a:latin typeface="+mn-lt"/>
                <a:ea typeface="+mn-ea"/>
                <a:cs typeface="+mn-cs"/>
              </a:rPr>
              <a:t>MISSION</a:t>
            </a:r>
          </a:p>
        </p:txBody>
      </p:sp>
      <p:sp>
        <p:nvSpPr>
          <p:cNvPr id="3" name="Content Placeholder 2">
            <a:extLst>
              <a:ext uri="{FF2B5EF4-FFF2-40B4-BE49-F238E27FC236}">
                <a16:creationId xmlns:a16="http://schemas.microsoft.com/office/drawing/2014/main" id="{C9E19CE0-1298-4750-B1EE-45679083874A}"/>
              </a:ext>
            </a:extLst>
          </p:cNvPr>
          <p:cNvSpPr>
            <a:spLocks noGrp="1"/>
          </p:cNvSpPr>
          <p:nvPr>
            <p:ph idx="1"/>
          </p:nvPr>
        </p:nvSpPr>
        <p:spPr>
          <a:xfrm>
            <a:off x="968279" y="3066676"/>
            <a:ext cx="10236135" cy="2186967"/>
          </a:xfrm>
        </p:spPr>
        <p:txBody>
          <a:bodyPr>
            <a:normAutofit/>
          </a:bodyPr>
          <a:lstStyle/>
          <a:p>
            <a:pPr marL="0" indent="0">
              <a:buNone/>
            </a:pPr>
            <a:r>
              <a:rPr lang="en-US" sz="2000" dirty="0">
                <a:solidFill>
                  <a:schemeClr val="tx1"/>
                </a:solidFill>
              </a:rPr>
              <a:t>The mission of the Purchasing Department is to provide effective and efficient procurement services to support the University’s mission that is based on sound procurement practices in accordance with the university, executive policy and legislative mandates by the State of Louisiana and the Office of State Purchasing.</a:t>
            </a:r>
          </a:p>
          <a:p>
            <a:pPr marL="0" indent="0">
              <a:buNone/>
            </a:pPr>
            <a:r>
              <a:rPr lang="en-US" sz="2000" dirty="0">
                <a:solidFill>
                  <a:schemeClr val="tx1"/>
                </a:solidFill>
              </a:rPr>
              <a:t>We provide education and training to SUNO employees on Procurement regulations imposed by the University. </a:t>
            </a:r>
          </a:p>
          <a:p>
            <a:pPr marL="0" indent="0">
              <a:buNone/>
            </a:pPr>
            <a:endParaRPr lang="en-US" dirty="0"/>
          </a:p>
        </p:txBody>
      </p:sp>
      <p:pic>
        <p:nvPicPr>
          <p:cNvPr id="4" name="Picture 3">
            <a:extLst>
              <a:ext uri="{FF2B5EF4-FFF2-40B4-BE49-F238E27FC236}">
                <a16:creationId xmlns:a16="http://schemas.microsoft.com/office/drawing/2014/main" id="{CBB4B24A-7AC2-4167-B271-567E254FC6D5}"/>
              </a:ext>
            </a:extLst>
          </p:cNvPr>
          <p:cNvPicPr>
            <a:picLocks noChangeAspect="1"/>
          </p:cNvPicPr>
          <p:nvPr/>
        </p:nvPicPr>
        <p:blipFill>
          <a:blip r:embed="rId2"/>
          <a:stretch>
            <a:fillRect/>
          </a:stretch>
        </p:blipFill>
        <p:spPr>
          <a:xfrm>
            <a:off x="527078" y="290848"/>
            <a:ext cx="2516577" cy="1463280"/>
          </a:xfrm>
          <a:prstGeom prst="rect">
            <a:avLst/>
          </a:prstGeom>
        </p:spPr>
      </p:pic>
    </p:spTree>
    <p:extLst>
      <p:ext uri="{BB962C8B-B14F-4D97-AF65-F5344CB8AC3E}">
        <p14:creationId xmlns:p14="http://schemas.microsoft.com/office/powerpoint/2010/main" val="60151017"/>
      </p:ext>
    </p:extLst>
  </p:cSld>
  <p:clrMapOvr>
    <a:masterClrMapping/>
  </p:clrMapOvr>
  <p:transition spd="med">
    <p:pull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0953" y="1232105"/>
            <a:ext cx="11168110" cy="1169551"/>
          </a:xfrm>
          <a:prstGeom prst="rect">
            <a:avLst/>
          </a:prstGeom>
          <a:noFill/>
        </p:spPr>
        <p:txBody>
          <a:bodyPr wrap="square" rtlCol="0">
            <a:spAutoFit/>
          </a:bodyPr>
          <a:lstStyle/>
          <a:p>
            <a:pPr algn="ctr"/>
            <a:r>
              <a:rPr lang="en-US" sz="3200" b="1" dirty="0">
                <a:solidFill>
                  <a:srgbClr val="00B0F0"/>
                </a:solidFill>
              </a:rPr>
              <a:t>PURPOSE:</a:t>
            </a:r>
          </a:p>
          <a:p>
            <a:endParaRPr lang="en-US" dirty="0"/>
          </a:p>
          <a:p>
            <a:pPr algn="just"/>
            <a:r>
              <a:rPr lang="en-US" sz="2000" dirty="0"/>
              <a:t> </a:t>
            </a:r>
            <a:endParaRPr lang="en-US" dirty="0"/>
          </a:p>
        </p:txBody>
      </p:sp>
      <p:pic>
        <p:nvPicPr>
          <p:cNvPr id="3" name="Picture 2">
            <a:extLst>
              <a:ext uri="{FF2B5EF4-FFF2-40B4-BE49-F238E27FC236}">
                <a16:creationId xmlns:a16="http://schemas.microsoft.com/office/drawing/2014/main" id="{A98D0EF6-E858-4A8A-B4A4-EB9B9A8390F5}"/>
              </a:ext>
            </a:extLst>
          </p:cNvPr>
          <p:cNvPicPr>
            <a:picLocks noChangeAspect="1"/>
          </p:cNvPicPr>
          <p:nvPr/>
        </p:nvPicPr>
        <p:blipFill>
          <a:blip r:embed="rId2"/>
          <a:stretch>
            <a:fillRect/>
          </a:stretch>
        </p:blipFill>
        <p:spPr>
          <a:xfrm>
            <a:off x="562937" y="353601"/>
            <a:ext cx="2516577" cy="1463280"/>
          </a:xfrm>
          <a:prstGeom prst="rect">
            <a:avLst/>
          </a:prstGeom>
        </p:spPr>
      </p:pic>
      <p:sp>
        <p:nvSpPr>
          <p:cNvPr id="4" name="TextBox 3">
            <a:extLst>
              <a:ext uri="{FF2B5EF4-FFF2-40B4-BE49-F238E27FC236}">
                <a16:creationId xmlns:a16="http://schemas.microsoft.com/office/drawing/2014/main" id="{948BC4B0-84B8-4D5A-9863-F42BDB53E389}"/>
              </a:ext>
            </a:extLst>
          </p:cNvPr>
          <p:cNvSpPr txBox="1"/>
          <p:nvPr/>
        </p:nvSpPr>
        <p:spPr>
          <a:xfrm>
            <a:off x="1232115" y="2038027"/>
            <a:ext cx="8214101" cy="5355312"/>
          </a:xfrm>
          <a:prstGeom prst="rect">
            <a:avLst/>
          </a:prstGeom>
          <a:noFill/>
        </p:spPr>
        <p:txBody>
          <a:bodyPr wrap="square" rtlCol="0">
            <a:spAutoFit/>
          </a:bodyPr>
          <a:lstStyle/>
          <a:p>
            <a:r>
              <a:rPr lang="en-US" dirty="0"/>
              <a:t>This policy has been prepared to communicate policies and procedures to personnel involved in the procurement function. Effective administration of the Procurement function is essential to the Southern University campus to:</a:t>
            </a:r>
          </a:p>
          <a:p>
            <a:endParaRPr lang="en-US" dirty="0"/>
          </a:p>
          <a:p>
            <a:pPr marL="285750" indent="-285750">
              <a:buFont typeface="Arial" panose="020B0604020202020204" pitchFamily="34" charset="0"/>
              <a:buChar char="•"/>
            </a:pPr>
            <a:r>
              <a:rPr lang="en-US" dirty="0"/>
              <a:t>Provide for the purchase of goods, materials, and services in a timely manner, at a competitive price, of proper quality, and consistent with the needs of the campus;</a:t>
            </a:r>
          </a:p>
          <a:p>
            <a:endParaRPr lang="en-US" dirty="0"/>
          </a:p>
          <a:p>
            <a:pPr marL="285750" indent="-285750">
              <a:buFont typeface="Arial" panose="020B0604020202020204" pitchFamily="34" charset="0"/>
              <a:buChar char="•"/>
            </a:pPr>
            <a:r>
              <a:rPr lang="en-US" dirty="0"/>
              <a:t>To ensure the campus purchases are made in accordance with applicable federal, state, and local laws, regulations, codes, and ordinances;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To ensure prudent stewardship and accountability of campus resources; and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To ensure the best value is consistently obtained given the campus’s limited resources.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505464627"/>
      </p:ext>
    </p:extLst>
  </p:cSld>
  <p:clrMapOvr>
    <a:masterClrMapping/>
  </p:clrMapOvr>
  <p:transition spd="med">
    <p:pull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5960" y="794061"/>
            <a:ext cx="9870141" cy="954107"/>
          </a:xfrm>
          <a:prstGeom prst="rect">
            <a:avLst/>
          </a:prstGeom>
          <a:noFill/>
        </p:spPr>
        <p:txBody>
          <a:bodyPr wrap="square" rtlCol="0">
            <a:spAutoFit/>
          </a:bodyPr>
          <a:lstStyle/>
          <a:p>
            <a:pPr algn="ctr"/>
            <a:r>
              <a:rPr lang="en-US" sz="3200" b="1" dirty="0">
                <a:solidFill>
                  <a:srgbClr val="00B0F0"/>
                </a:solidFill>
              </a:rPr>
              <a:t>GENERAL PROCUREMENT GUIDELINES:</a:t>
            </a:r>
          </a:p>
          <a:p>
            <a:endParaRPr lang="en-US" sz="2400" b="1" dirty="0">
              <a:solidFill>
                <a:srgbClr val="00B0F0"/>
              </a:solidFill>
            </a:endParaRPr>
          </a:p>
        </p:txBody>
      </p:sp>
      <p:pic>
        <p:nvPicPr>
          <p:cNvPr id="3" name="Picture 2">
            <a:extLst>
              <a:ext uri="{FF2B5EF4-FFF2-40B4-BE49-F238E27FC236}">
                <a16:creationId xmlns:a16="http://schemas.microsoft.com/office/drawing/2014/main" id="{BAA1463A-DAF5-445B-A9E7-2EF0BA9A90D5}"/>
              </a:ext>
            </a:extLst>
          </p:cNvPr>
          <p:cNvPicPr>
            <a:picLocks noChangeAspect="1"/>
          </p:cNvPicPr>
          <p:nvPr/>
        </p:nvPicPr>
        <p:blipFill>
          <a:blip r:embed="rId2"/>
          <a:stretch>
            <a:fillRect/>
          </a:stretch>
        </p:blipFill>
        <p:spPr>
          <a:xfrm>
            <a:off x="562937" y="353601"/>
            <a:ext cx="2516577" cy="1463280"/>
          </a:xfrm>
          <a:prstGeom prst="rect">
            <a:avLst/>
          </a:prstGeom>
        </p:spPr>
      </p:pic>
      <p:sp>
        <p:nvSpPr>
          <p:cNvPr id="4" name="TextBox 3">
            <a:extLst>
              <a:ext uri="{FF2B5EF4-FFF2-40B4-BE49-F238E27FC236}">
                <a16:creationId xmlns:a16="http://schemas.microsoft.com/office/drawing/2014/main" id="{4117D9B9-4F03-4FA3-95F0-386816F392B0}"/>
              </a:ext>
            </a:extLst>
          </p:cNvPr>
          <p:cNvSpPr txBox="1"/>
          <p:nvPr/>
        </p:nvSpPr>
        <p:spPr>
          <a:xfrm>
            <a:off x="1838621" y="1507944"/>
            <a:ext cx="7687160" cy="6124754"/>
          </a:xfrm>
          <a:prstGeom prst="rect">
            <a:avLst/>
          </a:prstGeom>
          <a:noFill/>
        </p:spPr>
        <p:txBody>
          <a:bodyPr wrap="square" rtlCol="0">
            <a:spAutoFit/>
          </a:bodyPr>
          <a:lstStyle/>
          <a:p>
            <a:r>
              <a:rPr lang="en-US" sz="1600" dirty="0"/>
              <a:t>All procurement or purchases shall be made at Southern University using the following guidelines and directives:</a:t>
            </a:r>
          </a:p>
          <a:p>
            <a:endParaRPr lang="en-US" sz="1600" dirty="0"/>
          </a:p>
          <a:p>
            <a:pPr marL="342900" indent="-342900">
              <a:buFont typeface="+mj-lt"/>
              <a:buAutoNum type="arabicPeriod"/>
            </a:pPr>
            <a:r>
              <a:rPr lang="en-US" sz="1600" dirty="0"/>
              <a:t>Purchases up to $10,000.00 require (1) written quotation. No competitive bidding is required.</a:t>
            </a:r>
          </a:p>
          <a:p>
            <a:pPr marL="342900" indent="-342900">
              <a:buFont typeface="+mj-lt"/>
              <a:buAutoNum type="arabicPeriod"/>
            </a:pPr>
            <a:endParaRPr lang="en-US" sz="1600" dirty="0"/>
          </a:p>
          <a:p>
            <a:pPr marL="342900" indent="-342900">
              <a:buFont typeface="+mj-lt"/>
              <a:buAutoNum type="arabicPeriod"/>
            </a:pPr>
            <a:r>
              <a:rPr lang="en-US" sz="1600" dirty="0"/>
              <a:t>Purchases over $10,000.00 and up to $15,000.00 require three (3) written quotations.</a:t>
            </a:r>
          </a:p>
          <a:p>
            <a:pPr marL="342900" indent="-342900">
              <a:buFont typeface="+mj-lt"/>
              <a:buAutoNum type="arabicPeriod"/>
            </a:pPr>
            <a:endParaRPr lang="en-US" sz="1600" dirty="0"/>
          </a:p>
          <a:p>
            <a:pPr marL="342900" indent="-342900">
              <a:buFont typeface="+mj-lt"/>
              <a:buAutoNum type="arabicPeriod"/>
            </a:pPr>
            <a:r>
              <a:rPr lang="en-US" sz="1600" dirty="0"/>
              <a:t>Purchases over $15,000.00 and up to $29,999.99 require five (5) written quotations. </a:t>
            </a:r>
          </a:p>
          <a:p>
            <a:pPr marL="342900" indent="-342900">
              <a:buFont typeface="+mj-lt"/>
              <a:buAutoNum type="arabicPeriod"/>
            </a:pPr>
            <a:endParaRPr lang="en-US" sz="1600" dirty="0"/>
          </a:p>
          <a:p>
            <a:pPr marL="342900" indent="-342900">
              <a:buFont typeface="+mj-lt"/>
              <a:buAutoNum type="arabicPeriod"/>
            </a:pPr>
            <a:r>
              <a:rPr lang="en-US" sz="1600" dirty="0"/>
              <a:t>Purchases $30,000.00 or more require a sealed Bid to be sent to at least five (5) vendors and an advertisement in the newspaper and online through the State of Louisiana Purchasing Network Service (LaPAC) in accordance with R.S. 39:1594 </a:t>
            </a:r>
          </a:p>
          <a:p>
            <a:pPr marL="342900" indent="-342900">
              <a:buFont typeface="+mj-lt"/>
              <a:buAutoNum type="arabicPeriod"/>
            </a:pPr>
            <a:endParaRPr lang="en-US" sz="1600" dirty="0"/>
          </a:p>
          <a:p>
            <a:pPr marL="342900" indent="-342900">
              <a:buFont typeface="+mj-lt"/>
              <a:buAutoNum type="arabicPeriod"/>
            </a:pPr>
            <a:r>
              <a:rPr lang="en-US" sz="1600" dirty="0"/>
              <a:t>States Contracts Purchases, no competitive prices are required. Prices are obtained by the State Office of Procurement, this eliminates the taking of bids or quotations or both, effecting considerate savings in time and money.</a:t>
            </a:r>
          </a:p>
          <a:p>
            <a:pPr marL="342900" indent="-342900">
              <a:buFont typeface="+mj-lt"/>
              <a:buAutoNum type="arabicPeriod"/>
            </a:pPr>
            <a:endParaRPr lang="en-US" dirty="0"/>
          </a:p>
          <a:p>
            <a:endParaRPr lang="en-US" dirty="0"/>
          </a:p>
          <a:p>
            <a:pPr marL="342900" indent="-342900">
              <a:buFont typeface="+mj-lt"/>
              <a:buAutoNum type="arabicPeriod"/>
            </a:pPr>
            <a:endParaRPr lang="en-US" dirty="0"/>
          </a:p>
          <a:p>
            <a:pPr marL="342900" indent="-342900">
              <a:buFont typeface="+mj-lt"/>
              <a:buAutoNum type="arabicPeriod"/>
            </a:pPr>
            <a:endParaRPr lang="en-US" dirty="0"/>
          </a:p>
        </p:txBody>
      </p:sp>
    </p:spTree>
    <p:extLst>
      <p:ext uri="{BB962C8B-B14F-4D97-AF65-F5344CB8AC3E}">
        <p14:creationId xmlns:p14="http://schemas.microsoft.com/office/powerpoint/2010/main" val="3812369555"/>
      </p:ext>
    </p:extLst>
  </p:cSld>
  <p:clrMapOvr>
    <a:masterClrMapping/>
  </p:clrMapOvr>
  <p:transition spd="med">
    <p:pull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9784" y="566678"/>
            <a:ext cx="9575368" cy="6586418"/>
          </a:xfrm>
          <a:prstGeom prst="rect">
            <a:avLst/>
          </a:prstGeom>
          <a:noFill/>
        </p:spPr>
        <p:txBody>
          <a:bodyPr wrap="square" rtlCol="0">
            <a:spAutoFit/>
          </a:bodyPr>
          <a:lstStyle/>
          <a:p>
            <a:pPr algn="ctr">
              <a:spcBef>
                <a:spcPct val="0"/>
              </a:spcBef>
            </a:pPr>
            <a:r>
              <a:rPr lang="en-US" sz="3200" b="1" dirty="0">
                <a:solidFill>
                  <a:srgbClr val="00B0F0"/>
                </a:solidFill>
              </a:rPr>
              <a:t>ACCOUNTABILITY GUIDELINES:</a:t>
            </a:r>
          </a:p>
          <a:p>
            <a:pPr lvl="0" algn="ctr">
              <a:spcBef>
                <a:spcPct val="0"/>
              </a:spcBef>
            </a:pPr>
            <a:endParaRPr lang="en-US" sz="3200" b="1" dirty="0">
              <a:solidFill>
                <a:srgbClr val="00B0F0"/>
              </a:solidFill>
            </a:endParaRPr>
          </a:p>
          <a:p>
            <a:pPr lvl="0"/>
            <a:r>
              <a:rPr lang="en-US" sz="1600" b="1" u="sng" dirty="0"/>
              <a:t>Requestors:</a:t>
            </a:r>
            <a:r>
              <a:rPr lang="en-US" sz="1600" dirty="0"/>
              <a:t> Have the following responsibilities:</a:t>
            </a:r>
          </a:p>
          <a:p>
            <a:pPr lvl="0"/>
            <a:endParaRPr lang="en-US" sz="1200" dirty="0"/>
          </a:p>
          <a:p>
            <a:pPr marL="285750" lvl="0" indent="-285750">
              <a:buFont typeface="Arial" panose="020B0604020202020204" pitchFamily="34" charset="0"/>
              <a:buChar char="•"/>
            </a:pPr>
            <a:r>
              <a:rPr lang="en-US" sz="1400" b="1" dirty="0"/>
              <a:t>Submit the Purchase Requisition Form</a:t>
            </a:r>
            <a:r>
              <a:rPr lang="en-US" sz="1200" dirty="0"/>
              <a:t>: Requestors must submit the purchase requisition form using DocuSign, ensuring all necessary steps for digital approval are followed.  </a:t>
            </a:r>
            <a:r>
              <a:rPr lang="en-US" sz="1200" b="1" u="sng" dirty="0"/>
              <a:t>This should be done PIOR to any items sent or work started.</a:t>
            </a:r>
          </a:p>
          <a:p>
            <a:pPr marL="285750" lvl="0" indent="-285750">
              <a:buFont typeface="Arial" panose="020B0604020202020204" pitchFamily="34" charset="0"/>
              <a:buChar char="•"/>
            </a:pPr>
            <a:endParaRPr lang="en-US" sz="1200" dirty="0"/>
          </a:p>
          <a:p>
            <a:pPr marL="285750" lvl="0" indent="-285750">
              <a:buFont typeface="Arial" panose="020B0604020202020204" pitchFamily="34" charset="0"/>
              <a:buChar char="•"/>
            </a:pPr>
            <a:r>
              <a:rPr lang="en-US" sz="1400" b="1" dirty="0"/>
              <a:t>Include Supporting Documentation</a:t>
            </a:r>
            <a:r>
              <a:rPr lang="en-US" sz="1200" dirty="0"/>
              <a:t>: The requisition should be accompanied by any relevant support documentation that provides context or further details about the requested purchase. This could include specifications or approval forms.</a:t>
            </a:r>
          </a:p>
          <a:p>
            <a:pPr marL="285750" lvl="0" indent="-285750">
              <a:buFont typeface="Arial" panose="020B0604020202020204" pitchFamily="34" charset="0"/>
              <a:buChar char="•"/>
            </a:pPr>
            <a:endParaRPr lang="en-US" sz="1200" dirty="0"/>
          </a:p>
          <a:p>
            <a:pPr marL="285750" lvl="0" indent="-285750">
              <a:buFont typeface="Arial" panose="020B0604020202020204" pitchFamily="34" charset="0"/>
              <a:buChar char="•"/>
            </a:pPr>
            <a:r>
              <a:rPr lang="en-US" sz="1400" b="1" dirty="0"/>
              <a:t>Provide a Detailed Description</a:t>
            </a:r>
            <a:r>
              <a:rPr lang="en-US" sz="1200" dirty="0"/>
              <a:t>: The requisition must contain a completed description of the items being requested. This includes:</a:t>
            </a:r>
          </a:p>
          <a:p>
            <a:pPr marL="742950" lvl="1" indent="-285750">
              <a:buFont typeface="Arial" panose="020B0604020202020204" pitchFamily="34" charset="0"/>
              <a:buChar char="•"/>
            </a:pPr>
            <a:r>
              <a:rPr lang="en-US" sz="1200" b="1" dirty="0"/>
              <a:t>Models Numbers</a:t>
            </a:r>
            <a:r>
              <a:rPr lang="en-US" sz="1200" dirty="0"/>
              <a:t>: Specify the exact model numbers of products.</a:t>
            </a:r>
          </a:p>
          <a:p>
            <a:pPr marL="742950" lvl="1" indent="-285750">
              <a:buFont typeface="Arial" panose="020B0604020202020204" pitchFamily="34" charset="0"/>
              <a:buChar char="•"/>
            </a:pPr>
            <a:r>
              <a:rPr lang="en-US" sz="1200" b="1" dirty="0"/>
              <a:t>Stock Numbers</a:t>
            </a:r>
            <a:r>
              <a:rPr lang="en-US" sz="1200" dirty="0"/>
              <a:t>: Include any stock numbers that may identify the items.</a:t>
            </a:r>
          </a:p>
          <a:p>
            <a:pPr marL="742950" lvl="1" indent="-285750">
              <a:buFont typeface="Arial" panose="020B0604020202020204" pitchFamily="34" charset="0"/>
              <a:buChar char="•"/>
            </a:pPr>
            <a:r>
              <a:rPr lang="en-US" sz="1200" b="1" dirty="0"/>
              <a:t>Brand Names</a:t>
            </a:r>
            <a:r>
              <a:rPr lang="en-US" sz="1200" dirty="0"/>
              <a:t>: If applicable, mention the brand of the product.</a:t>
            </a:r>
          </a:p>
          <a:p>
            <a:pPr marL="742950" lvl="1" indent="-285750">
              <a:buFont typeface="Arial" panose="020B0604020202020204" pitchFamily="34" charset="0"/>
              <a:buChar char="•"/>
            </a:pPr>
            <a:r>
              <a:rPr lang="en-US" sz="1200" b="1" dirty="0"/>
              <a:t>Colors and Sizes</a:t>
            </a:r>
            <a:r>
              <a:rPr lang="en-US" sz="1200" dirty="0"/>
              <a:t>: Provide details on any required colors or sizes of the products, if relevant.</a:t>
            </a:r>
          </a:p>
          <a:p>
            <a:pPr marL="285750" lvl="0" indent="-285750">
              <a:buFont typeface="Arial" panose="020B0604020202020204" pitchFamily="34" charset="0"/>
              <a:buChar char="•"/>
            </a:pPr>
            <a:endParaRPr lang="en-US" sz="1200" dirty="0"/>
          </a:p>
          <a:p>
            <a:pPr marL="285750" lvl="0" indent="-285750">
              <a:buFont typeface="Arial" panose="020B0604020202020204" pitchFamily="34" charset="0"/>
              <a:buChar char="•"/>
            </a:pPr>
            <a:r>
              <a:rPr lang="en-US" sz="1400" b="1" dirty="0"/>
              <a:t>Complete vendor information</a:t>
            </a:r>
            <a:r>
              <a:rPr lang="en-US" sz="1200" dirty="0"/>
              <a:t>, which includes:</a:t>
            </a:r>
          </a:p>
          <a:p>
            <a:pPr marL="742950" lvl="1" indent="-285750">
              <a:buFont typeface="Arial" panose="020B0604020202020204" pitchFamily="34" charset="0"/>
              <a:buChar char="•"/>
            </a:pPr>
            <a:r>
              <a:rPr lang="en-US" sz="1200" b="1" dirty="0"/>
              <a:t>Vendor’s Name</a:t>
            </a:r>
            <a:r>
              <a:rPr lang="en-US" sz="1200" dirty="0"/>
              <a:t>: The full legal name of the vendor or supplier providing the product or service.</a:t>
            </a:r>
          </a:p>
          <a:p>
            <a:pPr marL="742950" lvl="1" indent="-285750">
              <a:buFont typeface="Arial" panose="020B0604020202020204" pitchFamily="34" charset="0"/>
              <a:buChar char="•"/>
            </a:pPr>
            <a:r>
              <a:rPr lang="en-US" sz="1200" b="1" dirty="0"/>
              <a:t>Vendor’s Address</a:t>
            </a:r>
            <a:r>
              <a:rPr lang="en-US" sz="1200" dirty="0"/>
              <a:t>: The physical business address of the vendor, including street name, building or suite number (if applicable), city, and state.</a:t>
            </a:r>
          </a:p>
          <a:p>
            <a:pPr marL="742950" lvl="1" indent="-285750">
              <a:buFont typeface="Arial" panose="020B0604020202020204" pitchFamily="34" charset="0"/>
              <a:buChar char="•"/>
            </a:pPr>
            <a:r>
              <a:rPr lang="en-US" sz="1200" b="1" dirty="0"/>
              <a:t>Vendor’s Zip Code</a:t>
            </a:r>
            <a:r>
              <a:rPr lang="en-US" sz="1200" dirty="0"/>
              <a:t>: The postal code associated with the vendor’s address.</a:t>
            </a:r>
          </a:p>
          <a:p>
            <a:pPr marL="742950" lvl="1" indent="-285750">
              <a:buFont typeface="Arial" panose="020B0604020202020204" pitchFamily="34" charset="0"/>
              <a:buChar char="•"/>
            </a:pPr>
            <a:r>
              <a:rPr lang="en-US" sz="1200" b="1" dirty="0"/>
              <a:t>Vendor’s Telephone Number</a:t>
            </a:r>
            <a:r>
              <a:rPr lang="en-US" sz="1200" dirty="0"/>
              <a:t>: The contact telephone number for reaching the vendor or their representative.</a:t>
            </a:r>
          </a:p>
          <a:p>
            <a:pPr marL="742950" lvl="1" indent="-285750">
              <a:buFont typeface="Arial" panose="020B0604020202020204" pitchFamily="34" charset="0"/>
              <a:buChar char="•"/>
            </a:pPr>
            <a:r>
              <a:rPr lang="en-US" sz="1200" b="1" dirty="0"/>
              <a:t>Vendor’s Fax Number </a:t>
            </a:r>
            <a:r>
              <a:rPr lang="en-US" sz="1200" dirty="0"/>
              <a:t>(if applicable): The fax number for sending documents to the vendor, if relevant for communication.</a:t>
            </a:r>
          </a:p>
          <a:p>
            <a:pPr marL="742950" lvl="1" indent="-285750">
              <a:buFont typeface="Arial" panose="020B0604020202020204" pitchFamily="34" charset="0"/>
              <a:buChar char="•"/>
            </a:pPr>
            <a:r>
              <a:rPr lang="en-US" sz="1200" b="1" dirty="0"/>
              <a:t>Vendor’s Email Address</a:t>
            </a:r>
            <a:r>
              <a:rPr lang="en-US" sz="1200" dirty="0"/>
              <a:t>: The email address for contacting the vendor or their representative for any follow-ups or inquiries.</a:t>
            </a:r>
          </a:p>
          <a:p>
            <a:pPr marL="285750" lvl="0" indent="-285750">
              <a:buFont typeface="Arial" panose="020B0604020202020204" pitchFamily="34" charset="0"/>
              <a:buChar char="•"/>
            </a:pPr>
            <a:endParaRPr lang="en-US" sz="1200" dirty="0"/>
          </a:p>
          <a:p>
            <a:pPr marL="285750" lvl="0" indent="-285750">
              <a:buFont typeface="Arial" panose="020B0604020202020204" pitchFamily="34" charset="0"/>
              <a:buChar char="•"/>
            </a:pPr>
            <a:r>
              <a:rPr lang="en-US" sz="1400" b="1" dirty="0"/>
              <a:t>Include a W-9 form for all new vendors</a:t>
            </a:r>
            <a:r>
              <a:rPr lang="en-US" sz="1200" dirty="0"/>
              <a:t>: This form is for tax reporting purposes and creating a vendor number in the Banner System.</a:t>
            </a:r>
          </a:p>
          <a:p>
            <a:pPr marL="285750" lvl="0" indent="-285750">
              <a:buFont typeface="Arial" panose="020B0604020202020204" pitchFamily="34" charset="0"/>
              <a:buChar char="•"/>
            </a:pPr>
            <a:endParaRPr lang="en-US" dirty="0"/>
          </a:p>
          <a:p>
            <a:pPr lvl="0"/>
            <a:endParaRPr lang="en-US" sz="1400" dirty="0"/>
          </a:p>
        </p:txBody>
      </p:sp>
      <p:pic>
        <p:nvPicPr>
          <p:cNvPr id="3" name="Picture 2">
            <a:extLst>
              <a:ext uri="{FF2B5EF4-FFF2-40B4-BE49-F238E27FC236}">
                <a16:creationId xmlns:a16="http://schemas.microsoft.com/office/drawing/2014/main" id="{CEBCC551-197D-4D77-BB99-CDFB47CE2E93}"/>
              </a:ext>
            </a:extLst>
          </p:cNvPr>
          <p:cNvPicPr>
            <a:picLocks noChangeAspect="1"/>
          </p:cNvPicPr>
          <p:nvPr/>
        </p:nvPicPr>
        <p:blipFill>
          <a:blip r:embed="rId2"/>
          <a:stretch>
            <a:fillRect/>
          </a:stretch>
        </p:blipFill>
        <p:spPr>
          <a:xfrm>
            <a:off x="390042" y="131915"/>
            <a:ext cx="1614574" cy="1100200"/>
          </a:xfrm>
          <a:prstGeom prst="rect">
            <a:avLst/>
          </a:prstGeom>
        </p:spPr>
      </p:pic>
    </p:spTree>
    <p:extLst>
      <p:ext uri="{BB962C8B-B14F-4D97-AF65-F5344CB8AC3E}">
        <p14:creationId xmlns:p14="http://schemas.microsoft.com/office/powerpoint/2010/main" val="1753213321"/>
      </p:ext>
    </p:extLst>
  </p:cSld>
  <p:clrMapOvr>
    <a:masterClrMapping/>
  </p:clrMapOvr>
  <p:transition spd="med">
    <p:pull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4325" y="1809750"/>
            <a:ext cx="11582400" cy="3877985"/>
          </a:xfrm>
          <a:prstGeom prst="rect">
            <a:avLst/>
          </a:prstGeom>
          <a:noFill/>
        </p:spPr>
        <p:txBody>
          <a:bodyPr wrap="square" rtlCol="0">
            <a:spAutoFit/>
          </a:bodyPr>
          <a:lstStyle/>
          <a:p>
            <a:pPr algn="ctr"/>
            <a:r>
              <a:rPr lang="en-US" sz="3200" b="1" dirty="0">
                <a:solidFill>
                  <a:srgbClr val="00B0F0"/>
                </a:solidFill>
              </a:rPr>
              <a:t>ACCOUNTABILITY GUIDELINES:</a:t>
            </a:r>
          </a:p>
          <a:p>
            <a:pPr algn="ctr"/>
            <a:endParaRPr lang="en-US" sz="2400" u="sng" dirty="0"/>
          </a:p>
          <a:p>
            <a:r>
              <a:rPr lang="en-US" b="1" dirty="0"/>
              <a:t>Approvers additional responsibilities: </a:t>
            </a:r>
            <a:endParaRPr lang="en-US" dirty="0"/>
          </a:p>
          <a:p>
            <a:endParaRPr lang="en-US" sz="1400" dirty="0"/>
          </a:p>
          <a:p>
            <a:pPr marL="285750" lvl="0" indent="-285750" algn="just">
              <a:buFont typeface="Arial" panose="020B0604020202020204" pitchFamily="34" charset="0"/>
              <a:buChar char="•"/>
            </a:pPr>
            <a:r>
              <a:rPr lang="en-US" dirty="0"/>
              <a:t>The immediate supervisor/approver must review the information entered and scanned into DocuSign, including documentation</a:t>
            </a:r>
            <a:r>
              <a:rPr lang="en-US" strike="sngStrike" dirty="0"/>
              <a:t> </a:t>
            </a:r>
            <a:r>
              <a:rPr lang="en-US" dirty="0"/>
              <a:t>submitted by the requestor, prior to signing off on the transaction.  If the information is not correct, the supervisor/approver should notate the transaction and electronically return it to the requestor for additional information and/or correction.  </a:t>
            </a:r>
          </a:p>
          <a:p>
            <a:pPr algn="just"/>
            <a:r>
              <a:rPr lang="en-US" dirty="0"/>
              <a:t> </a:t>
            </a:r>
          </a:p>
          <a:p>
            <a:pPr marL="285750" lvl="0" indent="-285750" algn="just">
              <a:buFont typeface="Arial" panose="020B0604020202020204" pitchFamily="34" charset="0"/>
              <a:buChar char="•"/>
            </a:pPr>
            <a:r>
              <a:rPr lang="en-US" dirty="0"/>
              <a:t>All requisitions must be approved in DocuSign by all approvers. A supervisor/approver/VC/Budget Manager/ Chancellor’s electronic approval certifies that the goods and/or services requested to be purchased are essential and necessary, appropriately budgeted for, and are in compliance with all requirements.  </a:t>
            </a:r>
          </a:p>
          <a:p>
            <a:pPr algn="just"/>
            <a:endParaRPr lang="en-US" sz="1400" dirty="0"/>
          </a:p>
        </p:txBody>
      </p:sp>
      <p:pic>
        <p:nvPicPr>
          <p:cNvPr id="3" name="Picture 2">
            <a:extLst>
              <a:ext uri="{FF2B5EF4-FFF2-40B4-BE49-F238E27FC236}">
                <a16:creationId xmlns:a16="http://schemas.microsoft.com/office/drawing/2014/main" id="{6796B840-89A3-48F5-B113-9E1C71F966E2}"/>
              </a:ext>
            </a:extLst>
          </p:cNvPr>
          <p:cNvPicPr>
            <a:picLocks noChangeAspect="1"/>
          </p:cNvPicPr>
          <p:nvPr/>
        </p:nvPicPr>
        <p:blipFill>
          <a:blip r:embed="rId2"/>
          <a:stretch>
            <a:fillRect/>
          </a:stretch>
        </p:blipFill>
        <p:spPr>
          <a:xfrm>
            <a:off x="562937" y="317895"/>
            <a:ext cx="2516577" cy="1463280"/>
          </a:xfrm>
          <a:prstGeom prst="rect">
            <a:avLst/>
          </a:prstGeom>
        </p:spPr>
      </p:pic>
    </p:spTree>
    <p:extLst>
      <p:ext uri="{BB962C8B-B14F-4D97-AF65-F5344CB8AC3E}">
        <p14:creationId xmlns:p14="http://schemas.microsoft.com/office/powerpoint/2010/main" val="3521712214"/>
      </p:ext>
    </p:extLst>
  </p:cSld>
  <p:clrMapOvr>
    <a:masterClrMapping/>
  </p:clrMapOvr>
  <p:transition spd="med">
    <p:pull dir="d"/>
  </p:transition>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p:cNvSpPr txBox="1"/>
          <p:nvPr/>
        </p:nvSpPr>
        <p:spPr>
          <a:xfrm>
            <a:off x="242047" y="980384"/>
            <a:ext cx="10986475" cy="5086008"/>
          </a:xfrm>
          <a:prstGeom prst="rect">
            <a:avLst/>
          </a:prstGeom>
          <a:noFill/>
        </p:spPr>
        <p:txBody>
          <a:bodyPr wrap="square" rtlCol="0">
            <a:spAutoFit/>
          </a:bodyPr>
          <a:lstStyle/>
          <a:p>
            <a:pPr algn="ctr"/>
            <a:r>
              <a:rPr lang="en-US" sz="3200" b="1" dirty="0">
                <a:solidFill>
                  <a:srgbClr val="00B0F0"/>
                </a:solidFill>
              </a:rPr>
              <a:t>DOCUMENTATION AND RECONCILIATION GUIDELINES:</a:t>
            </a:r>
          </a:p>
          <a:p>
            <a:pPr algn="ctr"/>
            <a:endParaRPr lang="en-US" sz="2400" u="sng" dirty="0"/>
          </a:p>
          <a:p>
            <a:r>
              <a:rPr lang="en-US" sz="2000" b="1" dirty="0"/>
              <a:t>Documentation guidelines:</a:t>
            </a:r>
          </a:p>
          <a:p>
            <a:endParaRPr lang="en-US" sz="1600" b="1" dirty="0"/>
          </a:p>
          <a:p>
            <a:pPr algn="just"/>
            <a:r>
              <a:rPr lang="en-US" sz="1550" dirty="0"/>
              <a:t>All purchases are required to have documentation supporting the business purpose of the transactions.  Documentation summarizing the transactions and documenting that appropriate approvals occurred are also required. Section/agency heads, supervisors, approvers, and the Purchasing department are responsible for ensuring the following: </a:t>
            </a:r>
          </a:p>
          <a:p>
            <a:pPr algn="just"/>
            <a:endParaRPr lang="en-US" sz="1550" dirty="0">
              <a:solidFill>
                <a:schemeClr val="bg1"/>
              </a:solidFill>
            </a:endParaRPr>
          </a:p>
          <a:p>
            <a:pPr marL="285750" lvl="0" indent="-285750" algn="just">
              <a:buFont typeface="Arial" panose="020B0604020202020204" pitchFamily="34" charset="0"/>
              <a:buChar char="•"/>
            </a:pPr>
            <a:r>
              <a:rPr lang="en-US" sz="1550" b="1" dirty="0"/>
              <a:t>All required signatures</a:t>
            </a:r>
            <a:r>
              <a:rPr lang="en-US" sz="1550" dirty="0"/>
              <a:t>: Ensure that all necessary signatures are obtained on the purchase requisition form and any related documents. </a:t>
            </a:r>
          </a:p>
          <a:p>
            <a:pPr marL="742950" lvl="1" indent="-285750" algn="just">
              <a:buFont typeface="Arial" panose="020B0604020202020204" pitchFamily="34" charset="0"/>
              <a:buChar char="•"/>
            </a:pPr>
            <a:r>
              <a:rPr lang="en-US" sz="1550" dirty="0"/>
              <a:t>Section/Agency Head’s signature: Ensures that the department leader has authorized the transaction.</a:t>
            </a:r>
          </a:p>
          <a:p>
            <a:pPr marL="742950" lvl="1" indent="-285750" algn="just">
              <a:buFont typeface="Arial" panose="020B0604020202020204" pitchFamily="34" charset="0"/>
              <a:buChar char="•"/>
            </a:pPr>
            <a:r>
              <a:rPr lang="en-US" sz="1550" dirty="0"/>
              <a:t>Supervisor’s signature: Ensures that supervisors have reviewed and approved the purchase request. </a:t>
            </a:r>
          </a:p>
          <a:p>
            <a:pPr marL="742950" lvl="1" indent="-285750" algn="just">
              <a:buFont typeface="Arial" panose="020B0604020202020204" pitchFamily="34" charset="0"/>
              <a:buChar char="•"/>
            </a:pPr>
            <a:r>
              <a:rPr lang="en-US" sz="1550" dirty="0"/>
              <a:t>Purchasing Department Approval: The Purchasing department must sign off to confirm the purchase is in compliance with procurement policies and procedures.</a:t>
            </a:r>
          </a:p>
          <a:p>
            <a:pPr marL="742950" lvl="1" indent="-285750" algn="just">
              <a:buFont typeface="Arial" panose="020B0604020202020204" pitchFamily="34" charset="0"/>
              <a:buChar char="•"/>
            </a:pPr>
            <a:endParaRPr lang="en-US" sz="1550" dirty="0"/>
          </a:p>
          <a:p>
            <a:pPr marL="285750" lvl="0" indent="-285750" algn="just">
              <a:buFont typeface="Arial" panose="020B0604020202020204" pitchFamily="34" charset="0"/>
              <a:buChar char="•"/>
            </a:pPr>
            <a:r>
              <a:rPr lang="en-US" sz="1550" b="1" dirty="0"/>
              <a:t>Correct needed information</a:t>
            </a:r>
            <a:r>
              <a:rPr lang="en-US" sz="1550" dirty="0"/>
              <a:t>: Double-check that all required fields, such as vendor information, item details, and approvals, are filled out correctly before submissions.</a:t>
            </a:r>
          </a:p>
          <a:p>
            <a:pPr algn="just"/>
            <a:r>
              <a:rPr lang="en-US" sz="1550" dirty="0"/>
              <a:t> </a:t>
            </a:r>
          </a:p>
          <a:p>
            <a:pPr marL="285750" lvl="0" indent="-285750" algn="just">
              <a:buFont typeface="Arial" panose="020B0604020202020204" pitchFamily="34" charset="0"/>
              <a:buChar char="•"/>
            </a:pPr>
            <a:endParaRPr lang="en-US" sz="1550" dirty="0"/>
          </a:p>
        </p:txBody>
      </p:sp>
      <p:pic>
        <p:nvPicPr>
          <p:cNvPr id="3" name="Picture 2">
            <a:extLst>
              <a:ext uri="{FF2B5EF4-FFF2-40B4-BE49-F238E27FC236}">
                <a16:creationId xmlns:a16="http://schemas.microsoft.com/office/drawing/2014/main" id="{8962D6D8-2439-4254-AF8B-D82932ED0CDD}"/>
              </a:ext>
            </a:extLst>
          </p:cNvPr>
          <p:cNvPicPr>
            <a:picLocks noChangeAspect="1"/>
          </p:cNvPicPr>
          <p:nvPr/>
        </p:nvPicPr>
        <p:blipFill>
          <a:blip r:embed="rId3"/>
          <a:stretch>
            <a:fillRect/>
          </a:stretch>
        </p:blipFill>
        <p:spPr>
          <a:xfrm>
            <a:off x="338821" y="156531"/>
            <a:ext cx="1666570" cy="969038"/>
          </a:xfrm>
          <a:prstGeom prst="rect">
            <a:avLst/>
          </a:prstGeom>
        </p:spPr>
      </p:pic>
    </p:spTree>
    <p:extLst>
      <p:ext uri="{BB962C8B-B14F-4D97-AF65-F5344CB8AC3E}">
        <p14:creationId xmlns:p14="http://schemas.microsoft.com/office/powerpoint/2010/main" val="4260392777"/>
      </p:ext>
    </p:extLst>
  </p:cSld>
  <p:clrMapOvr>
    <a:overrideClrMapping bg1="lt1" tx1="dk1" bg2="lt2" tx2="dk2" accent1="accent1" accent2="accent2" accent3="accent3" accent4="accent4" accent5="accent5" accent6="accent6" hlink="hlink" folHlink="folHlink"/>
  </p:clrMapOvr>
  <p:transition spd="med">
    <p:pull dir="d"/>
  </p:transition>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8D94CE05FE684AAFAA19E39908C87E" ma:contentTypeVersion="11" ma:contentTypeDescription="Create a new document." ma:contentTypeScope="" ma:versionID="d5377fc814761224279c81e3092015d9">
  <xsd:schema xmlns:xsd="http://www.w3.org/2001/XMLSchema" xmlns:xs="http://www.w3.org/2001/XMLSchema" xmlns:p="http://schemas.microsoft.com/office/2006/metadata/properties" xmlns:ns3="b8fcfbd5-786e-451f-b6ff-5d03d6eb5635" targetNamespace="http://schemas.microsoft.com/office/2006/metadata/properties" ma:root="true" ma:fieldsID="44b9cf245557b2b4c9ebb4b17b8c1f9f" ns3:_="">
    <xsd:import namespace="b8fcfbd5-786e-451f-b6ff-5d03d6eb5635"/>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element ref="ns3:MediaServiceSystemTags" minOccurs="0"/>
                <xsd:element ref="ns3:MediaServiceGenerationTime" minOccurs="0"/>
                <xsd:element ref="ns3:MediaServiceEventHashCode" minOccurs="0"/>
                <xsd:element ref="ns3:MediaLengthInSecond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fcfbd5-786e-451f-b6ff-5d03d6eb5635"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b8fcfbd5-786e-451f-b6ff-5d03d6eb5635" xsi:nil="true"/>
  </documentManagement>
</p:properties>
</file>

<file path=customXml/itemProps1.xml><?xml version="1.0" encoding="utf-8"?>
<ds:datastoreItem xmlns:ds="http://schemas.openxmlformats.org/officeDocument/2006/customXml" ds:itemID="{BBC0A36D-93B8-41D9-A52E-F5621190B0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fcfbd5-786e-451f-b6ff-5d03d6eb56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6C2D988-7126-419A-AD01-0A615B4AEA78}">
  <ds:schemaRefs>
    <ds:schemaRef ds:uri="http://schemas.microsoft.com/sharepoint/v3/contenttype/forms"/>
  </ds:schemaRefs>
</ds:datastoreItem>
</file>

<file path=customXml/itemProps3.xml><?xml version="1.0" encoding="utf-8"?>
<ds:datastoreItem xmlns:ds="http://schemas.openxmlformats.org/officeDocument/2006/customXml" ds:itemID="{10BA9BC7-11B4-45A9-AE06-0BE8EFE00B7F}">
  <ds:schemaRefs>
    <ds:schemaRef ds:uri="http://schemas.microsoft.com/office/2006/metadata/properties"/>
    <ds:schemaRef ds:uri="b8fcfbd5-786e-451f-b6ff-5d03d6eb5635"/>
    <ds:schemaRef ds:uri="http://purl.org/dc/terms/"/>
    <ds:schemaRef ds:uri="http://purl.org/dc/dcmitype/"/>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18955</TotalTime>
  <Words>1152</Words>
  <Application>Microsoft Office PowerPoint</Application>
  <PresentationFormat>Widescreen</PresentationFormat>
  <Paragraphs>106</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Trebuchet MS</vt:lpstr>
      <vt:lpstr>Wingdings 3</vt:lpstr>
      <vt:lpstr>Facet</vt:lpstr>
      <vt:lpstr>PURCHASING </vt:lpstr>
      <vt:lpstr>TRAINING OBJECTIVE</vt:lpstr>
      <vt:lpstr>PowerPoint Presentation</vt:lpstr>
      <vt:lpstr>MISSION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Division of administration</dc:title>
  <dc:creator>Tanitta Lacey</dc:creator>
  <cp:lastModifiedBy>Janel Green</cp:lastModifiedBy>
  <cp:revision>210</cp:revision>
  <cp:lastPrinted>2024-03-12T14:39:46Z</cp:lastPrinted>
  <dcterms:created xsi:type="dcterms:W3CDTF">2014-10-01T01:18:01Z</dcterms:created>
  <dcterms:modified xsi:type="dcterms:W3CDTF">2025-04-14T23:30:57Z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0x010100F08D94CE05FE684AAFAA19E39908C87E</vt:lpwstr>
  </property>
  <property fmtid="{D5CDD505-2E9C-101B-9397-08002B2CF9AE}" pid="3" name="Order">
    <vt:r8>19300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ies>
</file>