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1.xml" ContentType="application/vnd.openxmlformats-officedocument.presentationml.notesSl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8" r:id="rId4"/>
  </p:sldMasterIdLst>
  <p:notesMasterIdLst>
    <p:notesMasterId r:id="rId21"/>
  </p:notesMasterIdLst>
  <p:handoutMasterIdLst>
    <p:handoutMasterId r:id="rId22"/>
  </p:handoutMasterIdLst>
  <p:sldIdLst>
    <p:sldId id="256" r:id="rId5"/>
    <p:sldId id="301" r:id="rId6"/>
    <p:sldId id="259" r:id="rId7"/>
    <p:sldId id="327" r:id="rId8"/>
    <p:sldId id="303" r:id="rId9"/>
    <p:sldId id="328" r:id="rId10"/>
    <p:sldId id="313" r:id="rId11"/>
    <p:sldId id="315" r:id="rId12"/>
    <p:sldId id="316" r:id="rId13"/>
    <p:sldId id="317" r:id="rId14"/>
    <p:sldId id="319" r:id="rId15"/>
    <p:sldId id="331" r:id="rId16"/>
    <p:sldId id="332" r:id="rId17"/>
    <p:sldId id="334" r:id="rId18"/>
    <p:sldId id="324" r:id="rId19"/>
    <p:sldId id="333"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el Green" initials="JG" lastIdx="0" clrIdx="0">
    <p:extLst>
      <p:ext uri="{19B8F6BF-5375-455C-9EA6-DF929625EA0E}">
        <p15:presenceInfo xmlns:p15="http://schemas.microsoft.com/office/powerpoint/2012/main" userId="Janel Gre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9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1" d="100"/>
          <a:sy n="101" d="100"/>
        </p:scale>
        <p:origin x="990" y="114"/>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523" cy="464662"/>
          </a:xfrm>
          <a:prstGeom prst="rect">
            <a:avLst/>
          </a:prstGeom>
        </p:spPr>
        <p:txBody>
          <a:bodyPr vert="horz" lIns="91330" tIns="45665" rIns="91330" bIns="45665" rtlCol="0"/>
          <a:lstStyle>
            <a:lvl1pPr algn="l">
              <a:defRPr sz="1200"/>
            </a:lvl1pPr>
          </a:lstStyle>
          <a:p>
            <a:endParaRPr lang="en-US"/>
          </a:p>
        </p:txBody>
      </p:sp>
      <p:sp>
        <p:nvSpPr>
          <p:cNvPr id="3" name="Date Placeholder 2"/>
          <p:cNvSpPr>
            <a:spLocks noGrp="1"/>
          </p:cNvSpPr>
          <p:nvPr>
            <p:ph type="dt" sz="quarter" idx="1"/>
          </p:nvPr>
        </p:nvSpPr>
        <p:spPr>
          <a:xfrm>
            <a:off x="3971292" y="0"/>
            <a:ext cx="3037523" cy="464662"/>
          </a:xfrm>
          <a:prstGeom prst="rect">
            <a:avLst/>
          </a:prstGeom>
        </p:spPr>
        <p:txBody>
          <a:bodyPr vert="horz" lIns="91330" tIns="45665" rIns="91330" bIns="45665" rtlCol="0"/>
          <a:lstStyle>
            <a:lvl1pPr algn="r">
              <a:defRPr sz="1200"/>
            </a:lvl1pPr>
          </a:lstStyle>
          <a:p>
            <a:fld id="{1C979BEC-57C8-41C0-AF59-4F09248DF60C}" type="datetimeFigureOut">
              <a:rPr lang="en-US" smtClean="0"/>
              <a:t>4/14/2025</a:t>
            </a:fld>
            <a:endParaRPr lang="en-US"/>
          </a:p>
        </p:txBody>
      </p:sp>
      <p:sp>
        <p:nvSpPr>
          <p:cNvPr id="4" name="Footer Placeholder 3"/>
          <p:cNvSpPr>
            <a:spLocks noGrp="1"/>
          </p:cNvSpPr>
          <p:nvPr>
            <p:ph type="ftr" sz="quarter" idx="2"/>
          </p:nvPr>
        </p:nvSpPr>
        <p:spPr>
          <a:xfrm>
            <a:off x="0" y="8830153"/>
            <a:ext cx="3037523" cy="464662"/>
          </a:xfrm>
          <a:prstGeom prst="rect">
            <a:avLst/>
          </a:prstGeom>
        </p:spPr>
        <p:txBody>
          <a:bodyPr vert="horz" lIns="91330" tIns="45665" rIns="91330" bIns="45665" rtlCol="0" anchor="b"/>
          <a:lstStyle>
            <a:lvl1pPr algn="l">
              <a:defRPr sz="1200"/>
            </a:lvl1pPr>
          </a:lstStyle>
          <a:p>
            <a:endParaRPr lang="en-US"/>
          </a:p>
        </p:txBody>
      </p:sp>
      <p:sp>
        <p:nvSpPr>
          <p:cNvPr id="5" name="Slide Number Placeholder 4"/>
          <p:cNvSpPr>
            <a:spLocks noGrp="1"/>
          </p:cNvSpPr>
          <p:nvPr>
            <p:ph type="sldNum" sz="quarter" idx="3"/>
          </p:nvPr>
        </p:nvSpPr>
        <p:spPr>
          <a:xfrm>
            <a:off x="3971292" y="8830153"/>
            <a:ext cx="3037523" cy="464662"/>
          </a:xfrm>
          <a:prstGeom prst="rect">
            <a:avLst/>
          </a:prstGeom>
        </p:spPr>
        <p:txBody>
          <a:bodyPr vert="horz" lIns="91330" tIns="45665" rIns="91330" bIns="45665" rtlCol="0" anchor="b"/>
          <a:lstStyle>
            <a:lvl1pPr algn="r">
              <a:defRPr sz="1200"/>
            </a:lvl1pPr>
          </a:lstStyle>
          <a:p>
            <a:fld id="{370C3056-514E-4EEC-92D9-EE41C2D22EF7}" type="slidenum">
              <a:rPr lang="en-US" smtClean="0"/>
              <a:t>‹#›</a:t>
            </a:fld>
            <a:endParaRPr lang="en-US"/>
          </a:p>
        </p:txBody>
      </p:sp>
    </p:spTree>
    <p:extLst>
      <p:ext uri="{BB962C8B-B14F-4D97-AF65-F5344CB8AC3E}">
        <p14:creationId xmlns:p14="http://schemas.microsoft.com/office/powerpoint/2010/main" val="334034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523" cy="466247"/>
          </a:xfrm>
          <a:prstGeom prst="rect">
            <a:avLst/>
          </a:prstGeom>
        </p:spPr>
        <p:txBody>
          <a:bodyPr vert="horz" lIns="91330" tIns="45665" rIns="91330" bIns="45665" rtlCol="0"/>
          <a:lstStyle>
            <a:lvl1pPr algn="l">
              <a:defRPr sz="1200"/>
            </a:lvl1pPr>
          </a:lstStyle>
          <a:p>
            <a:endParaRPr lang="en-US"/>
          </a:p>
        </p:txBody>
      </p:sp>
      <p:sp>
        <p:nvSpPr>
          <p:cNvPr id="3" name="Date Placeholder 2"/>
          <p:cNvSpPr>
            <a:spLocks noGrp="1"/>
          </p:cNvSpPr>
          <p:nvPr>
            <p:ph type="dt" idx="1"/>
          </p:nvPr>
        </p:nvSpPr>
        <p:spPr>
          <a:xfrm>
            <a:off x="3971292" y="1"/>
            <a:ext cx="3037523" cy="466247"/>
          </a:xfrm>
          <a:prstGeom prst="rect">
            <a:avLst/>
          </a:prstGeom>
        </p:spPr>
        <p:txBody>
          <a:bodyPr vert="horz" lIns="91330" tIns="45665" rIns="91330" bIns="45665" rtlCol="0"/>
          <a:lstStyle>
            <a:lvl1pPr algn="r">
              <a:defRPr sz="1200"/>
            </a:lvl1pPr>
          </a:lstStyle>
          <a:p>
            <a:fld id="{4B83E44A-98D3-4180-A36B-ADD4869A2B84}" type="datetimeFigureOut">
              <a:rPr lang="en-US" smtClean="0"/>
              <a:t>4/14/2025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330" tIns="45665" rIns="91330" bIns="45665" rtlCol="0" anchor="ctr"/>
          <a:lstStyle/>
          <a:p>
            <a:endParaRPr lang="en-US"/>
          </a:p>
        </p:txBody>
      </p:sp>
      <p:sp>
        <p:nvSpPr>
          <p:cNvPr id="5" name="Notes Placeholder 4"/>
          <p:cNvSpPr>
            <a:spLocks noGrp="1"/>
          </p:cNvSpPr>
          <p:nvPr>
            <p:ph type="body" sz="quarter" idx="3"/>
          </p:nvPr>
        </p:nvSpPr>
        <p:spPr>
          <a:xfrm>
            <a:off x="700723" y="4473754"/>
            <a:ext cx="5608954" cy="3660200"/>
          </a:xfrm>
          <a:prstGeom prst="rect">
            <a:avLst/>
          </a:prstGeom>
        </p:spPr>
        <p:txBody>
          <a:bodyPr vert="horz" lIns="91330" tIns="45665" rIns="91330" bIns="4566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0153"/>
            <a:ext cx="3037523" cy="466247"/>
          </a:xfrm>
          <a:prstGeom prst="rect">
            <a:avLst/>
          </a:prstGeom>
        </p:spPr>
        <p:txBody>
          <a:bodyPr vert="horz" lIns="91330" tIns="45665" rIns="91330" bIns="45665" rtlCol="0" anchor="b"/>
          <a:lstStyle>
            <a:lvl1pPr algn="l">
              <a:defRPr sz="1200"/>
            </a:lvl1pPr>
          </a:lstStyle>
          <a:p>
            <a:endParaRPr lang="en-US"/>
          </a:p>
        </p:txBody>
      </p:sp>
      <p:sp>
        <p:nvSpPr>
          <p:cNvPr id="7" name="Slide Number Placeholder 6"/>
          <p:cNvSpPr>
            <a:spLocks noGrp="1"/>
          </p:cNvSpPr>
          <p:nvPr>
            <p:ph type="sldNum" sz="quarter" idx="5"/>
          </p:nvPr>
        </p:nvSpPr>
        <p:spPr>
          <a:xfrm>
            <a:off x="3971292" y="8830153"/>
            <a:ext cx="3037523" cy="466247"/>
          </a:xfrm>
          <a:prstGeom prst="rect">
            <a:avLst/>
          </a:prstGeom>
        </p:spPr>
        <p:txBody>
          <a:bodyPr vert="horz" lIns="91330" tIns="45665" rIns="91330" bIns="45665" rtlCol="0" anchor="b"/>
          <a:lstStyle>
            <a:lvl1pPr algn="r">
              <a:defRPr sz="1200"/>
            </a:lvl1pPr>
          </a:lstStyle>
          <a:p>
            <a:fld id="{B203710C-DC96-4CAB-8D30-CECC19D0B946}" type="slidenum">
              <a:rPr lang="en-US" smtClean="0"/>
              <a:t>‹#›</a:t>
            </a:fld>
            <a:endParaRPr lang="en-US"/>
          </a:p>
        </p:txBody>
      </p:sp>
    </p:spTree>
    <p:extLst>
      <p:ext uri="{BB962C8B-B14F-4D97-AF65-F5344CB8AC3E}">
        <p14:creationId xmlns:p14="http://schemas.microsoft.com/office/powerpoint/2010/main" val="2596198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32C45E-607C-4271-87F7-02B26FA894E6}" type="slidenum">
              <a:rPr lang="en-US" smtClean="0"/>
              <a:t>15</a:t>
            </a:fld>
            <a:endParaRPr lang="en-US" dirty="0"/>
          </a:p>
        </p:txBody>
      </p:sp>
    </p:spTree>
    <p:extLst>
      <p:ext uri="{BB962C8B-B14F-4D97-AF65-F5344CB8AC3E}">
        <p14:creationId xmlns:p14="http://schemas.microsoft.com/office/powerpoint/2010/main" val="2135610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2127508"/>
      </p:ext>
    </p:extLst>
  </p:cSld>
  <p:clrMapOvr>
    <a:masterClrMapping/>
  </p:clrMapOvr>
  <p:transition spd="med">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50572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0039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2301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61387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70480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54833272"/>
      </p:ext>
    </p:extLst>
  </p:cSld>
  <p:clrMapOvr>
    <a:masterClrMapping/>
  </p:clrMapOvr>
  <p:transition spd="med">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53821387"/>
      </p:ext>
    </p:extLst>
  </p:cSld>
  <p:clrMapOvr>
    <a:masterClrMapping/>
  </p:clrMapOvr>
  <p:transition spd="med">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03841145"/>
      </p:ext>
    </p:extLst>
  </p:cSld>
  <p:clrMapOvr>
    <a:masterClrMapping/>
  </p:clrMapOvr>
  <p:transition spd="med">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15020856"/>
      </p:ext>
    </p:extLst>
  </p:cSld>
  <p:clrMapOvr>
    <a:masterClrMapping/>
  </p:clrMapOvr>
  <p:transition spd="med">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44143852"/>
      </p:ext>
    </p:extLst>
  </p:cSld>
  <p:clrMapOvr>
    <a:masterClrMapping/>
  </p:clrMapOvr>
  <p:transition spd="med">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11248356"/>
      </p:ext>
    </p:extLst>
  </p:cSld>
  <p:clrMapOvr>
    <a:masterClrMapping/>
  </p:clrMapOvr>
  <p:transition spd="med">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55586863"/>
      </p:ext>
    </p:extLst>
  </p:cSld>
  <p:clrMapOvr>
    <a:masterClrMapping/>
  </p:clrMapOvr>
  <p:transition spd="med">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99497076"/>
      </p:ext>
    </p:extLst>
  </p:cSld>
  <p:clrMapOvr>
    <a:masterClrMapping/>
  </p:clrMapOvr>
  <p:transition spd="med">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4/14/2025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80949907"/>
      </p:ext>
    </p:extLst>
  </p:cSld>
  <p:clrMapOvr>
    <a:masterClrMapping/>
  </p:clrMapOvr>
  <p:transition spd="med">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4/14/2025</a:t>
            </a:fld>
            <a:endParaRPr lang="en-US" dirty="0"/>
          </a:p>
        </p:txBody>
      </p:sp>
    </p:spTree>
    <p:extLst>
      <p:ext uri="{BB962C8B-B14F-4D97-AF65-F5344CB8AC3E}">
        <p14:creationId xmlns:p14="http://schemas.microsoft.com/office/powerpoint/2010/main" val="819817869"/>
      </p:ext>
    </p:extLst>
  </p:cSld>
  <p:clrMapOvr>
    <a:masterClrMapping/>
  </p:clrMapOvr>
  <p:transition spd="med">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4/14/2025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4681081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Lst>
  <p:transition spd="med">
    <p:pull dir="d"/>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hemeOverride" Target="../theme/themeOverride3.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hemeOverride" Target="../theme/themeOverride4.xml"/></Relationships>
</file>

<file path=ppt/slides/_rels/slide2.xml.rels><?xml version="1.0" encoding="UTF-8" standalone="yes"?>
<Relationships xmlns="http://schemas.openxmlformats.org/package/2006/relationships"><Relationship Id="rId3" Type="http://schemas.openxmlformats.org/officeDocument/2006/relationships/hyperlink" Target="https://hiverhq.com/blog/accounts-payable-software"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664" y="2780762"/>
            <a:ext cx="10546672" cy="1825096"/>
          </a:xfrm>
        </p:spPr>
        <p:txBody>
          <a:bodyPr>
            <a:normAutofit/>
          </a:bodyPr>
          <a:lstStyle/>
          <a:p>
            <a:pPr algn="ctr"/>
            <a:r>
              <a:rPr lang="en-US" dirty="0"/>
              <a:t>Accounts Payable</a:t>
            </a:r>
            <a:br>
              <a:rPr lang="en-US" dirty="0"/>
            </a:br>
            <a:endParaRPr lang="en-US" dirty="0"/>
          </a:p>
        </p:txBody>
      </p:sp>
      <p:pic>
        <p:nvPicPr>
          <p:cNvPr id="4" name="Picture 3" descr="A blue and yellow text on a black background&#10;&#10;Description automatically generated with low confidence">
            <a:extLst>
              <a:ext uri="{FF2B5EF4-FFF2-40B4-BE49-F238E27FC236}">
                <a16:creationId xmlns:a16="http://schemas.microsoft.com/office/drawing/2014/main" id="{C0E32622-F243-4886-B83E-5F11A62E9C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55193" y="329843"/>
            <a:ext cx="3324843" cy="1213789"/>
          </a:xfrm>
          <a:prstGeom prst="rect">
            <a:avLst/>
          </a:prstGeom>
        </p:spPr>
      </p:pic>
    </p:spTree>
    <p:extLst>
      <p:ext uri="{BB962C8B-B14F-4D97-AF65-F5344CB8AC3E}">
        <p14:creationId xmlns:p14="http://schemas.microsoft.com/office/powerpoint/2010/main" val="2917556137"/>
      </p:ext>
    </p:extLst>
  </p:cSld>
  <p:clrMapOvr>
    <a:masterClrMapping/>
  </p:clrMapOvr>
  <p:transition spd="med">
    <p:pull dir="d"/>
  </p:transition>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p:cNvSpPr txBox="1"/>
          <p:nvPr/>
        </p:nvSpPr>
        <p:spPr>
          <a:xfrm>
            <a:off x="242047" y="980384"/>
            <a:ext cx="11582400" cy="5678478"/>
          </a:xfrm>
          <a:prstGeom prst="rect">
            <a:avLst/>
          </a:prstGeom>
          <a:noFill/>
        </p:spPr>
        <p:txBody>
          <a:bodyPr wrap="square" rtlCol="0">
            <a:spAutoFit/>
          </a:bodyPr>
          <a:lstStyle/>
          <a:p>
            <a:pPr algn="ctr"/>
            <a:r>
              <a:rPr lang="en-US" sz="2400" b="1" dirty="0">
                <a:solidFill>
                  <a:srgbClr val="00B0F0"/>
                </a:solidFill>
              </a:rPr>
              <a:t>DOCUMENTATION AND RECONCILIATION GUIDELINES:</a:t>
            </a:r>
          </a:p>
          <a:p>
            <a:pPr algn="ctr"/>
            <a:endParaRPr lang="en-US" sz="2400" u="sng" dirty="0"/>
          </a:p>
          <a:p>
            <a:r>
              <a:rPr lang="en-US" sz="2000" b="1" dirty="0"/>
              <a:t>Documentation guidelines:</a:t>
            </a:r>
          </a:p>
          <a:p>
            <a:endParaRPr lang="en-US" sz="1600" b="1" dirty="0"/>
          </a:p>
          <a:p>
            <a:pPr algn="just"/>
            <a:r>
              <a:rPr lang="en-US" sz="1550" dirty="0"/>
              <a:t>All purchases are required to have documentation supporting the business purpose of the transactions.  Documentation summarizing the transactions and documenting that appropriate approvals occurred are also required. Section/agency heads, supervisors, approvers and the Chief Disbursement Officer is responsible for ensuring the following: </a:t>
            </a:r>
          </a:p>
          <a:p>
            <a:pPr algn="just"/>
            <a:endParaRPr lang="en-US" sz="1550" dirty="0">
              <a:solidFill>
                <a:schemeClr val="bg1"/>
              </a:solidFill>
            </a:endParaRPr>
          </a:p>
          <a:p>
            <a:pPr marL="285750" lvl="0" indent="-285750" algn="just">
              <a:buFont typeface="Arial" panose="020B0604020202020204" pitchFamily="34" charset="0"/>
              <a:buChar char="•"/>
            </a:pPr>
            <a:r>
              <a:rPr lang="en-US" sz="1550" dirty="0"/>
              <a:t>All required signatures </a:t>
            </a:r>
          </a:p>
          <a:p>
            <a:pPr algn="just"/>
            <a:r>
              <a:rPr lang="en-US" sz="1550" dirty="0"/>
              <a:t> </a:t>
            </a:r>
          </a:p>
          <a:p>
            <a:pPr marL="285750" lvl="0" indent="-285750" algn="just">
              <a:buFont typeface="Arial" panose="020B0604020202020204" pitchFamily="34" charset="0"/>
              <a:buChar char="•"/>
            </a:pPr>
            <a:r>
              <a:rPr lang="en-US" sz="1550" dirty="0"/>
              <a:t>Inventory type purchases [electronic, etc…] should have “received by” and a signature on packing slip or other shipping documentation to ensure that the purchase arrived and is accounted for at the agency.</a:t>
            </a:r>
          </a:p>
          <a:p>
            <a:pPr algn="just"/>
            <a:r>
              <a:rPr lang="en-US" sz="1550" dirty="0"/>
              <a:t> </a:t>
            </a:r>
          </a:p>
          <a:p>
            <a:pPr marL="285750" lvl="0" indent="-285750" algn="just">
              <a:buFont typeface="Arial" panose="020B0604020202020204" pitchFamily="34" charset="0"/>
              <a:buChar char="•"/>
            </a:pPr>
            <a:r>
              <a:rPr lang="en-US" sz="1550" dirty="0"/>
              <a:t>Documentation of approval must be accomplished by a signature electronically online by signing off on the transaction via DocuSign. For items purchased over the counter, obtain the customer copy of the receipt.  When ordering by computer, a packing list or similar document must be obtained.  </a:t>
            </a:r>
          </a:p>
          <a:p>
            <a:pPr algn="just"/>
            <a:r>
              <a:rPr lang="en-US" sz="1550" b="1" dirty="0"/>
              <a:t> </a:t>
            </a:r>
            <a:endParaRPr lang="en-US" sz="1550" dirty="0"/>
          </a:p>
          <a:p>
            <a:pPr marL="285750" lvl="0" indent="-285750" algn="just">
              <a:buFont typeface="Arial" panose="020B0604020202020204" pitchFamily="34" charset="0"/>
              <a:buChar char="•"/>
            </a:pPr>
            <a:r>
              <a:rPr lang="en-US" sz="1550" dirty="0"/>
              <a:t>For items such as registrations, where the vendor does not normally generate a receipt or packing slip, a copy of the ordering document may be used</a:t>
            </a:r>
            <a:r>
              <a:rPr lang="en-US" sz="1550" b="1" dirty="0"/>
              <a:t>.</a:t>
            </a:r>
            <a:endParaRPr lang="en-US" sz="1550" dirty="0"/>
          </a:p>
          <a:p>
            <a:pPr algn="just"/>
            <a:r>
              <a:rPr lang="en-US" sz="1550" b="1" dirty="0"/>
              <a:t> </a:t>
            </a:r>
            <a:endParaRPr lang="en-US" sz="1550" dirty="0"/>
          </a:p>
          <a:p>
            <a:pPr marL="285750" lvl="0" indent="-285750" algn="just">
              <a:buFont typeface="Arial" panose="020B0604020202020204" pitchFamily="34" charset="0"/>
              <a:buChar char="•"/>
            </a:pPr>
            <a:r>
              <a:rPr lang="en-US" sz="1550" dirty="0"/>
              <a:t>For internet purchases, the print out of the order confirmation showing the details, or the printout of the order details, or the shipping document if it shows what was purchased, the quantity and the price paid will suffice for the itemized receipts.</a:t>
            </a:r>
          </a:p>
        </p:txBody>
      </p:sp>
      <p:pic>
        <p:nvPicPr>
          <p:cNvPr id="3" name="Picture 2">
            <a:extLst>
              <a:ext uri="{FF2B5EF4-FFF2-40B4-BE49-F238E27FC236}">
                <a16:creationId xmlns:a16="http://schemas.microsoft.com/office/drawing/2014/main" id="{8962D6D8-2439-4254-AF8B-D82932ED0CDD}"/>
              </a:ext>
            </a:extLst>
          </p:cNvPr>
          <p:cNvPicPr>
            <a:picLocks noChangeAspect="1"/>
          </p:cNvPicPr>
          <p:nvPr/>
        </p:nvPicPr>
        <p:blipFill>
          <a:blip r:embed="rId3"/>
          <a:stretch>
            <a:fillRect/>
          </a:stretch>
        </p:blipFill>
        <p:spPr>
          <a:xfrm>
            <a:off x="562937" y="317895"/>
            <a:ext cx="2516577" cy="1463280"/>
          </a:xfrm>
          <a:prstGeom prst="rect">
            <a:avLst/>
          </a:prstGeom>
        </p:spPr>
      </p:pic>
    </p:spTree>
    <p:extLst>
      <p:ext uri="{BB962C8B-B14F-4D97-AF65-F5344CB8AC3E}">
        <p14:creationId xmlns:p14="http://schemas.microsoft.com/office/powerpoint/2010/main" val="4260392777"/>
      </p:ext>
    </p:extLst>
  </p:cSld>
  <p:clrMapOvr>
    <a:overrideClrMapping bg1="lt1" tx1="dk1" bg2="lt2" tx2="dk2" accent1="accent1" accent2="accent2" accent3="accent3" accent4="accent4" accent5="accent5" accent6="accent6" hlink="hlink" folHlink="folHlink"/>
  </p:clrMapOvr>
  <p:transition spd="med">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194911"/>
            <a:ext cx="11582400" cy="6555641"/>
          </a:xfrm>
          <a:prstGeom prst="rect">
            <a:avLst/>
          </a:prstGeom>
          <a:noFill/>
        </p:spPr>
        <p:txBody>
          <a:bodyPr wrap="square" rtlCol="0">
            <a:spAutoFit/>
          </a:bodyPr>
          <a:lstStyle/>
          <a:p>
            <a:pPr algn="ctr"/>
            <a:r>
              <a:rPr lang="en-US" sz="2400" b="1" dirty="0">
                <a:solidFill>
                  <a:srgbClr val="00B0F0"/>
                </a:solidFill>
              </a:rPr>
              <a:t>DOCUMENTATION AND RECONCILIATION GUIDELINES(cont’d):</a:t>
            </a:r>
          </a:p>
          <a:p>
            <a:pPr algn="ctr"/>
            <a:endParaRPr lang="en-US" sz="2400" u="sng" dirty="0"/>
          </a:p>
          <a:p>
            <a:pPr marL="285750" lvl="0" indent="-285750" algn="just">
              <a:buFont typeface="Arial" panose="020B0604020202020204" pitchFamily="34" charset="0"/>
              <a:buChar char="•"/>
            </a:pPr>
            <a:r>
              <a:rPr lang="en-US" sz="1600" dirty="0"/>
              <a:t>Electronic receipts are allowed if they are un-editable and are maintained in compliance with the agency retention policy. </a:t>
            </a:r>
          </a:p>
          <a:p>
            <a:pPr algn="just"/>
            <a:r>
              <a:rPr lang="en-US" sz="1600" dirty="0"/>
              <a:t> </a:t>
            </a:r>
          </a:p>
          <a:p>
            <a:pPr marL="285750" lvl="0" indent="-285750" algn="just">
              <a:buFont typeface="Arial" panose="020B0604020202020204" pitchFamily="34" charset="0"/>
              <a:buChar char="•"/>
            </a:pPr>
            <a:r>
              <a:rPr lang="en-US" sz="1600" dirty="0"/>
              <a:t>If a receipt is not furnished by the merchant (as may be the case with a Internet order), documentation such as an order confirmation, packing slip, or invoice, etc. should be obtained and should contain an itemized and detailed description of the purchase.  All receipts must give an itemized and detailed description of the purchase and must include at a minimum: </a:t>
            </a:r>
          </a:p>
          <a:p>
            <a:pPr marL="1200150" lvl="2" indent="-285750" algn="just">
              <a:buFont typeface="Wingdings" panose="05000000000000000000" pitchFamily="2" charset="2"/>
              <a:buChar char="q"/>
            </a:pPr>
            <a:r>
              <a:rPr lang="en-US" sz="1600" dirty="0"/>
              <a:t>Merchant Name</a:t>
            </a:r>
          </a:p>
          <a:p>
            <a:pPr marL="1200150" lvl="2" indent="-285750" algn="just">
              <a:buFont typeface="Wingdings" panose="05000000000000000000" pitchFamily="2" charset="2"/>
              <a:buChar char="q"/>
            </a:pPr>
            <a:r>
              <a:rPr lang="en-US" sz="1600" dirty="0"/>
              <a:t>Date of Purchase</a:t>
            </a:r>
          </a:p>
          <a:p>
            <a:pPr marL="1200150" lvl="2" indent="-285750" algn="just">
              <a:buFont typeface="Wingdings" panose="05000000000000000000" pitchFamily="2" charset="2"/>
              <a:buChar char="q"/>
            </a:pPr>
            <a:r>
              <a:rPr lang="en-US" sz="1600" dirty="0"/>
              <a:t>Description (a receipt description, which only states “Miscellaneous”, or “Merchandise”, or only includes a vendor’s stock 	or item number, is not acceptable).</a:t>
            </a:r>
          </a:p>
          <a:p>
            <a:pPr marL="1200150" lvl="2" indent="-285750" algn="just">
              <a:buFont typeface="Wingdings" panose="05000000000000000000" pitchFamily="2" charset="2"/>
              <a:buChar char="q"/>
            </a:pPr>
            <a:r>
              <a:rPr lang="en-US" sz="1600" dirty="0"/>
              <a:t>Unit price and quantity</a:t>
            </a:r>
          </a:p>
          <a:p>
            <a:pPr marL="1200150" lvl="2" indent="-285750" algn="just">
              <a:buFont typeface="Wingdings" panose="05000000000000000000" pitchFamily="2" charset="2"/>
              <a:buChar char="q"/>
            </a:pPr>
            <a:r>
              <a:rPr lang="en-US" sz="1600" dirty="0"/>
              <a:t>Transaction total</a:t>
            </a:r>
          </a:p>
          <a:p>
            <a:pPr lvl="0" algn="just"/>
            <a:endParaRPr lang="en-US" sz="1600" dirty="0"/>
          </a:p>
          <a:p>
            <a:pPr marL="285750" indent="-285750" algn="just">
              <a:buFont typeface="Arial" panose="020B0604020202020204" pitchFamily="34" charset="0"/>
              <a:buChar char="•"/>
            </a:pPr>
            <a:r>
              <a:rPr lang="en-US" sz="1600" dirty="0"/>
              <a:t>If the documentation for a transaction has been lost, it is the ’s requestor’s responsibility to obtain a duplicate from the vendor. If a duplicate cannot be obtained, the requestor should complete the </a:t>
            </a:r>
            <a:r>
              <a:rPr lang="en-US" sz="1600" u="sng" dirty="0"/>
              <a:t>Receipt Replacement Form</a:t>
            </a:r>
            <a:r>
              <a:rPr lang="en-US" sz="1600" dirty="0"/>
              <a:t>  to serve as the documentation.  The </a:t>
            </a:r>
            <a:r>
              <a:rPr lang="en-US" sz="1600" u="sng" dirty="0"/>
              <a:t>Receipt Replacement Form</a:t>
            </a:r>
            <a:r>
              <a:rPr lang="en-US" sz="1600" dirty="0"/>
              <a:t> should contain the itemized information for the transaction, and describe the requestor’s attempt to obtain a duplicate from the vendor.  </a:t>
            </a:r>
            <a:r>
              <a:rPr lang="en-US" sz="1600" u="sng" dirty="0"/>
              <a:t>Receipt Replacement Forms</a:t>
            </a:r>
            <a:r>
              <a:rPr lang="en-US" sz="1600" dirty="0"/>
              <a:t> may NOT be used excessively.  </a:t>
            </a:r>
            <a:r>
              <a:rPr lang="en-US" sz="1600" b="1" u="sng" dirty="0">
                <a:solidFill>
                  <a:srgbClr val="FF0000"/>
                </a:solidFill>
              </a:rPr>
              <a:t>Excessive use of the form is identified as once per quarter and </a:t>
            </a:r>
            <a:r>
              <a:rPr lang="en-US" sz="1600" b="1" i="1" u="sng" dirty="0">
                <a:solidFill>
                  <a:srgbClr val="FF0000"/>
                </a:solidFill>
              </a:rPr>
              <a:t>more than four times in one fiscal year.  </a:t>
            </a:r>
            <a:endParaRPr lang="en-US" sz="1600" dirty="0"/>
          </a:p>
          <a:p>
            <a:endParaRPr lang="en-US" sz="1600" u="sng" dirty="0"/>
          </a:p>
          <a:p>
            <a:pPr marL="285750" lvl="0" indent="-285750">
              <a:buFont typeface="Arial" panose="020B0604020202020204" pitchFamily="34" charset="0"/>
              <a:buChar char="•"/>
            </a:pPr>
            <a:endParaRPr lang="en-US" sz="1400" dirty="0"/>
          </a:p>
          <a:p>
            <a:r>
              <a:rPr lang="en-US" sz="1400" b="1" dirty="0"/>
              <a:t> </a:t>
            </a:r>
            <a:endParaRPr lang="en-US" sz="1400" dirty="0"/>
          </a:p>
          <a:p>
            <a:endParaRPr lang="en-US" sz="2400" u="sng" dirty="0"/>
          </a:p>
        </p:txBody>
      </p:sp>
      <p:pic>
        <p:nvPicPr>
          <p:cNvPr id="3" name="Picture 2">
            <a:extLst>
              <a:ext uri="{FF2B5EF4-FFF2-40B4-BE49-F238E27FC236}">
                <a16:creationId xmlns:a16="http://schemas.microsoft.com/office/drawing/2014/main" id="{76EE7161-2E4C-44ED-B028-FC05F3AA5950}"/>
              </a:ext>
            </a:extLst>
          </p:cNvPr>
          <p:cNvPicPr>
            <a:picLocks noChangeAspect="1"/>
          </p:cNvPicPr>
          <p:nvPr/>
        </p:nvPicPr>
        <p:blipFill>
          <a:blip r:embed="rId2"/>
          <a:stretch>
            <a:fillRect/>
          </a:stretch>
        </p:blipFill>
        <p:spPr>
          <a:xfrm>
            <a:off x="562937" y="317895"/>
            <a:ext cx="2516577" cy="1463280"/>
          </a:xfrm>
          <a:prstGeom prst="rect">
            <a:avLst/>
          </a:prstGeom>
        </p:spPr>
      </p:pic>
    </p:spTree>
    <p:extLst>
      <p:ext uri="{BB962C8B-B14F-4D97-AF65-F5344CB8AC3E}">
        <p14:creationId xmlns:p14="http://schemas.microsoft.com/office/powerpoint/2010/main" val="3534864089"/>
      </p:ext>
    </p:extLst>
  </p:cSld>
  <p:clrMapOvr>
    <a:masterClrMapping/>
  </p:clrMapOvr>
  <p:transition spd="med">
    <p:pull dir="d"/>
  </p:transition>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p:cNvSpPr txBox="1"/>
          <p:nvPr/>
        </p:nvSpPr>
        <p:spPr>
          <a:xfrm>
            <a:off x="304800" y="1554125"/>
            <a:ext cx="11582400" cy="6093976"/>
          </a:xfrm>
          <a:prstGeom prst="rect">
            <a:avLst/>
          </a:prstGeom>
          <a:noFill/>
        </p:spPr>
        <p:txBody>
          <a:bodyPr wrap="square" rtlCol="0">
            <a:spAutoFit/>
          </a:bodyPr>
          <a:lstStyle/>
          <a:p>
            <a:pPr algn="ctr"/>
            <a:r>
              <a:rPr lang="en-US" sz="2400" b="1" dirty="0">
                <a:solidFill>
                  <a:srgbClr val="00B0F0"/>
                </a:solidFill>
              </a:rPr>
              <a:t>REQUISITON, DEPARTMENTAL INVOICE OR TRAVEL REIMBURSEMENT</a:t>
            </a:r>
          </a:p>
          <a:p>
            <a:pPr algn="ctr"/>
            <a:endParaRPr lang="en-US" sz="2400" u="sng" dirty="0"/>
          </a:p>
          <a:p>
            <a:r>
              <a:rPr lang="en-US" sz="2000" b="1" dirty="0"/>
              <a:t>Which form to use:</a:t>
            </a:r>
          </a:p>
          <a:p>
            <a:endParaRPr lang="en-US" sz="1600" b="1" dirty="0"/>
          </a:p>
          <a:p>
            <a:pPr lvl="0" algn="just"/>
            <a:r>
              <a:rPr lang="en-US" b="1" dirty="0"/>
              <a:t>Requisition: </a:t>
            </a:r>
            <a:r>
              <a:rPr lang="en-US" dirty="0">
                <a:solidFill>
                  <a:srgbClr val="474747"/>
                </a:solidFill>
                <a:latin typeface="Google Sans"/>
              </a:rPr>
              <a:t>used within the university to formally request goods or services from suppliers or vendors. This internal document initiates the procurement process, ensuring that all necessary approvals are obtained before any purchase is made</a:t>
            </a:r>
            <a:endParaRPr lang="en-US" dirty="0"/>
          </a:p>
          <a:p>
            <a:pPr lvl="0" algn="just"/>
            <a:endParaRPr lang="en-US" dirty="0"/>
          </a:p>
          <a:p>
            <a:pPr lvl="0"/>
            <a:r>
              <a:rPr lang="en-US" b="1" dirty="0"/>
              <a:t>Departmental Invoice: </a:t>
            </a:r>
            <a:r>
              <a:rPr lang="en-US" dirty="0"/>
              <a:t>Is an internal billing process used for </a:t>
            </a:r>
            <a:r>
              <a:rPr lang="en-US" u="sng" dirty="0"/>
              <a:t>employee travel reimbursements, student stipends, student travel advancements paid to an employee.</a:t>
            </a:r>
            <a:r>
              <a:rPr lang="en-US" dirty="0"/>
              <a:t>  </a:t>
            </a:r>
            <a:r>
              <a:rPr lang="en-US" b="1" dirty="0"/>
              <a:t>NOT USED FOR VENDOR PAYMENTS.</a:t>
            </a:r>
          </a:p>
          <a:p>
            <a:pPr lvl="0"/>
            <a:endParaRPr lang="en-US" dirty="0"/>
          </a:p>
          <a:p>
            <a:pPr marL="285750" lvl="0" indent="-285750">
              <a:buFont typeface="Arial" panose="020B0604020202020204" pitchFamily="34" charset="0"/>
              <a:buChar char="•"/>
            </a:pPr>
            <a:r>
              <a:rPr lang="en-US" b="1" dirty="0"/>
              <a:t>Travel Reimbursement:  </a:t>
            </a:r>
            <a:r>
              <a:rPr lang="en-US" dirty="0"/>
              <a:t>reimbursements for approved expenses incurred while traveling for work, (i.e. conferences, client meetings, training) requires you to itemize your travel costs such as meals and transportation on the </a:t>
            </a:r>
            <a:r>
              <a:rPr lang="en-US" b="1" dirty="0"/>
              <a:t>BA-12 form</a:t>
            </a:r>
            <a:r>
              <a:rPr lang="en-US" dirty="0"/>
              <a:t>. When incurring work related expenses, paid by the employee during university travel, you should complete and route for approval a departmental invoice form with a completed travel expense account form and a </a:t>
            </a:r>
            <a:r>
              <a:rPr lang="en-US" b="1" dirty="0"/>
              <a:t>copy of your approved travel authorization </a:t>
            </a:r>
            <a:r>
              <a:rPr lang="en-US" dirty="0"/>
              <a:t>form. Reimbursements must be submitted within 30 days of trip’s end date.</a:t>
            </a:r>
          </a:p>
          <a:p>
            <a:pPr lvl="0" algn="just"/>
            <a:endParaRPr lang="en-US" dirty="0"/>
          </a:p>
          <a:p>
            <a:pPr lvl="0" algn="just"/>
            <a:endParaRPr lang="en-US" dirty="0"/>
          </a:p>
          <a:p>
            <a:pPr lvl="0" algn="just"/>
            <a:endParaRPr lang="en-US" dirty="0"/>
          </a:p>
          <a:p>
            <a:pPr lvl="0" algn="just"/>
            <a:endParaRPr lang="en-US" dirty="0"/>
          </a:p>
        </p:txBody>
      </p:sp>
      <p:pic>
        <p:nvPicPr>
          <p:cNvPr id="3" name="Picture 2">
            <a:extLst>
              <a:ext uri="{FF2B5EF4-FFF2-40B4-BE49-F238E27FC236}">
                <a16:creationId xmlns:a16="http://schemas.microsoft.com/office/drawing/2014/main" id="{8962D6D8-2439-4254-AF8B-D82932ED0CDD}"/>
              </a:ext>
            </a:extLst>
          </p:cNvPr>
          <p:cNvPicPr>
            <a:picLocks noChangeAspect="1"/>
          </p:cNvPicPr>
          <p:nvPr/>
        </p:nvPicPr>
        <p:blipFill>
          <a:blip r:embed="rId3"/>
          <a:stretch>
            <a:fillRect/>
          </a:stretch>
        </p:blipFill>
        <p:spPr>
          <a:xfrm>
            <a:off x="562937" y="317895"/>
            <a:ext cx="2516577" cy="1463280"/>
          </a:xfrm>
          <a:prstGeom prst="rect">
            <a:avLst/>
          </a:prstGeom>
        </p:spPr>
      </p:pic>
    </p:spTree>
    <p:extLst>
      <p:ext uri="{BB962C8B-B14F-4D97-AF65-F5344CB8AC3E}">
        <p14:creationId xmlns:p14="http://schemas.microsoft.com/office/powerpoint/2010/main" val="1237406160"/>
      </p:ext>
    </p:extLst>
  </p:cSld>
  <p:clrMapOvr>
    <a:overrideClrMapping bg1="lt1" tx1="dk1" bg2="lt2" tx2="dk2" accent1="accent1" accent2="accent2" accent3="accent3" accent4="accent4" accent5="accent5" accent6="accent6" hlink="hlink" folHlink="folHlink"/>
  </p:clrMapOvr>
  <p:transition spd="med">
    <p:pull dir="d"/>
  </p:transition>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p:cNvSpPr txBox="1"/>
          <p:nvPr/>
        </p:nvSpPr>
        <p:spPr>
          <a:xfrm>
            <a:off x="46663" y="765512"/>
            <a:ext cx="11582400" cy="2031325"/>
          </a:xfrm>
          <a:prstGeom prst="rect">
            <a:avLst/>
          </a:prstGeom>
          <a:noFill/>
        </p:spPr>
        <p:txBody>
          <a:bodyPr wrap="square" rtlCol="0">
            <a:spAutoFit/>
          </a:bodyPr>
          <a:lstStyle/>
          <a:p>
            <a:pPr algn="ctr"/>
            <a:r>
              <a:rPr lang="en-US" sz="2400" b="1" dirty="0">
                <a:solidFill>
                  <a:srgbClr val="00B0F0"/>
                </a:solidFill>
              </a:rPr>
              <a:t>TRAVEL REIMBURSEMENT (BA-12 Form)</a:t>
            </a:r>
          </a:p>
          <a:p>
            <a:pPr algn="ctr"/>
            <a:endParaRPr lang="en-US" sz="2400" b="1" dirty="0">
              <a:solidFill>
                <a:srgbClr val="00B0F0"/>
              </a:solidFill>
            </a:endParaRPr>
          </a:p>
          <a:p>
            <a:pPr algn="ctr"/>
            <a:endParaRPr lang="en-US" sz="2400" u="sng" dirty="0"/>
          </a:p>
          <a:p>
            <a:pPr lvl="0" algn="just"/>
            <a:endParaRPr lang="en-US" dirty="0"/>
          </a:p>
          <a:p>
            <a:pPr lvl="0" algn="just"/>
            <a:endParaRPr lang="en-US" dirty="0"/>
          </a:p>
          <a:p>
            <a:pPr lvl="0" algn="just"/>
            <a:endParaRPr lang="en-US" dirty="0"/>
          </a:p>
        </p:txBody>
      </p:sp>
      <p:pic>
        <p:nvPicPr>
          <p:cNvPr id="3" name="Picture 2">
            <a:extLst>
              <a:ext uri="{FF2B5EF4-FFF2-40B4-BE49-F238E27FC236}">
                <a16:creationId xmlns:a16="http://schemas.microsoft.com/office/drawing/2014/main" id="{8962D6D8-2439-4254-AF8B-D82932ED0CDD}"/>
              </a:ext>
            </a:extLst>
          </p:cNvPr>
          <p:cNvPicPr>
            <a:picLocks noChangeAspect="1"/>
          </p:cNvPicPr>
          <p:nvPr/>
        </p:nvPicPr>
        <p:blipFill>
          <a:blip r:embed="rId3"/>
          <a:stretch>
            <a:fillRect/>
          </a:stretch>
        </p:blipFill>
        <p:spPr>
          <a:xfrm>
            <a:off x="562937" y="317895"/>
            <a:ext cx="2516577" cy="1463280"/>
          </a:xfrm>
          <a:prstGeom prst="rect">
            <a:avLst/>
          </a:prstGeom>
        </p:spPr>
      </p:pic>
      <p:pic>
        <p:nvPicPr>
          <p:cNvPr id="4" name="Picture 3">
            <a:extLst>
              <a:ext uri="{FF2B5EF4-FFF2-40B4-BE49-F238E27FC236}">
                <a16:creationId xmlns:a16="http://schemas.microsoft.com/office/drawing/2014/main" id="{83A9598E-02B2-4C88-AF36-4E2977AEF585}"/>
              </a:ext>
            </a:extLst>
          </p:cNvPr>
          <p:cNvPicPr>
            <a:picLocks noChangeAspect="1"/>
          </p:cNvPicPr>
          <p:nvPr/>
        </p:nvPicPr>
        <p:blipFill>
          <a:blip r:embed="rId4"/>
          <a:stretch>
            <a:fillRect/>
          </a:stretch>
        </p:blipFill>
        <p:spPr>
          <a:xfrm>
            <a:off x="2142068" y="1418009"/>
            <a:ext cx="7425266" cy="5286310"/>
          </a:xfrm>
          <a:prstGeom prst="rect">
            <a:avLst/>
          </a:prstGeom>
        </p:spPr>
      </p:pic>
    </p:spTree>
    <p:extLst>
      <p:ext uri="{BB962C8B-B14F-4D97-AF65-F5344CB8AC3E}">
        <p14:creationId xmlns:p14="http://schemas.microsoft.com/office/powerpoint/2010/main" val="3120767350"/>
      </p:ext>
    </p:extLst>
  </p:cSld>
  <p:clrMapOvr>
    <a:overrideClrMapping bg1="lt1" tx1="dk1" bg2="lt2" tx2="dk2" accent1="accent1" accent2="accent2" accent3="accent3" accent4="accent4" accent5="accent5" accent6="accent6" hlink="hlink" folHlink="folHlink"/>
  </p:clrMapOvr>
  <p:transition spd="med">
    <p:pull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663" y="765512"/>
            <a:ext cx="11582400" cy="4493538"/>
          </a:xfrm>
          <a:prstGeom prst="rect">
            <a:avLst/>
          </a:prstGeom>
          <a:noFill/>
        </p:spPr>
        <p:txBody>
          <a:bodyPr wrap="square" rtlCol="0">
            <a:spAutoFit/>
          </a:bodyPr>
          <a:lstStyle/>
          <a:p>
            <a:pPr algn="ctr"/>
            <a:r>
              <a:rPr lang="en-US" sz="2400" b="1" dirty="0">
                <a:solidFill>
                  <a:srgbClr val="00B0F0"/>
                </a:solidFill>
              </a:rPr>
              <a:t>Student Stipends</a:t>
            </a:r>
          </a:p>
          <a:p>
            <a:pPr algn="ctr"/>
            <a:endParaRPr lang="en-US" sz="2400" b="1" u="sng" dirty="0">
              <a:solidFill>
                <a:srgbClr val="00B0F0"/>
              </a:solidFill>
            </a:endParaRPr>
          </a:p>
          <a:p>
            <a:pPr algn="ctr"/>
            <a:endParaRPr lang="en-US" sz="2400" b="1" u="sng" dirty="0">
              <a:solidFill>
                <a:srgbClr val="00B0F0"/>
              </a:solidFill>
            </a:endParaRPr>
          </a:p>
          <a:p>
            <a:pPr marL="342900" indent="-342900">
              <a:buFont typeface="Arial" panose="020B0604020202020204" pitchFamily="34" charset="0"/>
              <a:buChar char="•"/>
            </a:pPr>
            <a:r>
              <a:rPr lang="en-US" sz="2000" dirty="0"/>
              <a:t>Departmental Invoice Form - completed</a:t>
            </a:r>
          </a:p>
          <a:p>
            <a:pPr marL="800100" lvl="1" indent="-342900">
              <a:buFont typeface="Arial" panose="020B0604020202020204" pitchFamily="34" charset="0"/>
              <a:buChar char="•"/>
            </a:pPr>
            <a:r>
              <a:rPr lang="en-US" sz="2000" dirty="0"/>
              <a:t>Include documentation (letter) explaining purpose of stipend, grantor, student’s name, student’s U#, term date, and stipend total </a:t>
            </a:r>
          </a:p>
          <a:p>
            <a:pPr marL="1257300" lvl="2" indent="-342900">
              <a:buFont typeface="Arial" panose="020B0604020202020204" pitchFamily="34" charset="0"/>
              <a:buChar char="•"/>
            </a:pPr>
            <a:r>
              <a:rPr lang="en-US" sz="2000" dirty="0"/>
              <a:t>Route for approval and signatures</a:t>
            </a:r>
          </a:p>
          <a:p>
            <a:pPr lvl="2"/>
            <a:endParaRPr lang="en-US" sz="2000" dirty="0"/>
          </a:p>
          <a:p>
            <a:pPr lvl="2"/>
            <a:endParaRPr lang="en-US" sz="2000" dirty="0"/>
          </a:p>
          <a:p>
            <a:pPr lvl="2"/>
            <a:endParaRPr lang="en-US" sz="2000" dirty="0"/>
          </a:p>
          <a:p>
            <a:pPr lvl="2"/>
            <a:endParaRPr lang="en-US" sz="2000" dirty="0"/>
          </a:p>
          <a:p>
            <a:pPr lvl="0" algn="just"/>
            <a:endParaRPr lang="en-US" dirty="0"/>
          </a:p>
          <a:p>
            <a:pPr lvl="0" algn="just"/>
            <a:r>
              <a:rPr lang="en-US" b="1" dirty="0"/>
              <a:t>     NOTE:  SCHOLARSHIPS SHOULD BE ROUTED TO FINANCIAL </a:t>
            </a:r>
          </a:p>
          <a:p>
            <a:pPr lvl="0" algn="just"/>
            <a:endParaRPr lang="en-US" dirty="0"/>
          </a:p>
        </p:txBody>
      </p:sp>
      <p:pic>
        <p:nvPicPr>
          <p:cNvPr id="3" name="Picture 2">
            <a:extLst>
              <a:ext uri="{FF2B5EF4-FFF2-40B4-BE49-F238E27FC236}">
                <a16:creationId xmlns:a16="http://schemas.microsoft.com/office/drawing/2014/main" id="{8962D6D8-2439-4254-AF8B-D82932ED0CDD}"/>
              </a:ext>
            </a:extLst>
          </p:cNvPr>
          <p:cNvPicPr>
            <a:picLocks noChangeAspect="1"/>
          </p:cNvPicPr>
          <p:nvPr/>
        </p:nvPicPr>
        <p:blipFill>
          <a:blip r:embed="rId2"/>
          <a:stretch>
            <a:fillRect/>
          </a:stretch>
        </p:blipFill>
        <p:spPr>
          <a:xfrm>
            <a:off x="562937" y="317895"/>
            <a:ext cx="2516577" cy="1463280"/>
          </a:xfrm>
          <a:prstGeom prst="rect">
            <a:avLst/>
          </a:prstGeom>
        </p:spPr>
      </p:pic>
    </p:spTree>
    <p:extLst>
      <p:ext uri="{BB962C8B-B14F-4D97-AF65-F5344CB8AC3E}">
        <p14:creationId xmlns:p14="http://schemas.microsoft.com/office/powerpoint/2010/main" val="3665818374"/>
      </p:ext>
    </p:extLst>
  </p:cSld>
  <p:clrMapOvr>
    <a:masterClrMapping/>
  </p:clrMapOvr>
  <p:transition spd="med">
    <p:pull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76279" y="4955625"/>
            <a:ext cx="5551055" cy="369332"/>
          </a:xfrm>
          <a:prstGeom prst="rect">
            <a:avLst/>
          </a:prstGeom>
          <a:noFill/>
        </p:spPr>
        <p:txBody>
          <a:bodyPr wrap="square" rtlCol="0">
            <a:spAutoFit/>
          </a:bodyPr>
          <a:lstStyle/>
          <a:p>
            <a:endParaRPr lang="en-US" dirty="0"/>
          </a:p>
        </p:txBody>
      </p:sp>
      <p:sp>
        <p:nvSpPr>
          <p:cNvPr id="4" name="Rounded Rectangle 3"/>
          <p:cNvSpPr/>
          <p:nvPr/>
        </p:nvSpPr>
        <p:spPr>
          <a:xfrm>
            <a:off x="2520478" y="2021512"/>
            <a:ext cx="1528011" cy="11996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AP is required to get an invoice preferably by email/mail</a:t>
            </a:r>
          </a:p>
        </p:txBody>
      </p:sp>
      <p:sp>
        <p:nvSpPr>
          <p:cNvPr id="9" name="Rounded Rectangle 8"/>
          <p:cNvSpPr/>
          <p:nvPr/>
        </p:nvSpPr>
        <p:spPr>
          <a:xfrm>
            <a:off x="542622" y="1989251"/>
            <a:ext cx="1424406" cy="1231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Requisition and Purchase Order is Received</a:t>
            </a:r>
          </a:p>
        </p:txBody>
      </p:sp>
      <p:sp>
        <p:nvSpPr>
          <p:cNvPr id="10" name="Right Arrow 9"/>
          <p:cNvSpPr/>
          <p:nvPr/>
        </p:nvSpPr>
        <p:spPr>
          <a:xfrm>
            <a:off x="1967028" y="2532825"/>
            <a:ext cx="553451" cy="2530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542623" y="306025"/>
            <a:ext cx="10291632" cy="1569660"/>
          </a:xfrm>
          <a:prstGeom prst="rect">
            <a:avLst/>
          </a:prstGeom>
          <a:noFill/>
        </p:spPr>
        <p:txBody>
          <a:bodyPr wrap="square" rtlCol="0">
            <a:spAutoFit/>
          </a:bodyPr>
          <a:lstStyle/>
          <a:p>
            <a:pPr algn="ctr"/>
            <a:r>
              <a:rPr lang="en-US" sz="3200" dirty="0"/>
              <a:t>WORKFLOW PROCESS </a:t>
            </a:r>
          </a:p>
          <a:p>
            <a:pPr algn="ctr"/>
            <a:r>
              <a:rPr lang="en-US" sz="3200" dirty="0"/>
              <a:t>FOR </a:t>
            </a:r>
          </a:p>
          <a:p>
            <a:pPr algn="ctr"/>
            <a:r>
              <a:rPr lang="en-US" sz="3200" dirty="0"/>
              <a:t>ACCOUNTS PAYABLE</a:t>
            </a:r>
          </a:p>
        </p:txBody>
      </p:sp>
      <p:sp>
        <p:nvSpPr>
          <p:cNvPr id="14" name="Right Arrow 13"/>
          <p:cNvSpPr/>
          <p:nvPr/>
        </p:nvSpPr>
        <p:spPr>
          <a:xfrm>
            <a:off x="4052047" y="2456330"/>
            <a:ext cx="479034" cy="3295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ight Arrow 16"/>
          <p:cNvSpPr/>
          <p:nvPr/>
        </p:nvSpPr>
        <p:spPr>
          <a:xfrm>
            <a:off x="1934269" y="3995884"/>
            <a:ext cx="454864" cy="2520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7"/>
          <p:cNvSpPr/>
          <p:nvPr/>
        </p:nvSpPr>
        <p:spPr>
          <a:xfrm>
            <a:off x="4500282" y="2017058"/>
            <a:ext cx="1685145" cy="12711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AP reviews documentation and verify against requisition and purchase order</a:t>
            </a:r>
          </a:p>
        </p:txBody>
      </p:sp>
      <p:sp>
        <p:nvSpPr>
          <p:cNvPr id="19" name="Rounded Rectangle 18"/>
          <p:cNvSpPr/>
          <p:nvPr/>
        </p:nvSpPr>
        <p:spPr>
          <a:xfrm>
            <a:off x="6597159" y="2043392"/>
            <a:ext cx="1507749" cy="1231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Once information is verified AP can start processing vendors payment </a:t>
            </a:r>
          </a:p>
        </p:txBody>
      </p:sp>
      <p:sp>
        <p:nvSpPr>
          <p:cNvPr id="20" name="Right Arrow 19"/>
          <p:cNvSpPr/>
          <p:nvPr/>
        </p:nvSpPr>
        <p:spPr>
          <a:xfrm>
            <a:off x="6185427" y="2532825"/>
            <a:ext cx="421101" cy="2530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ight Arrow 20"/>
          <p:cNvSpPr/>
          <p:nvPr/>
        </p:nvSpPr>
        <p:spPr>
          <a:xfrm>
            <a:off x="8104908" y="2456330"/>
            <a:ext cx="479483" cy="2915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ounded Rectangle 21"/>
          <p:cNvSpPr/>
          <p:nvPr/>
        </p:nvSpPr>
        <p:spPr>
          <a:xfrm>
            <a:off x="8593764" y="2057345"/>
            <a:ext cx="2002517" cy="1231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Once processed by AP all documents are review and approved by comptroller</a:t>
            </a:r>
          </a:p>
        </p:txBody>
      </p:sp>
      <p:sp>
        <p:nvSpPr>
          <p:cNvPr id="23" name="Rounded Rectangle 22"/>
          <p:cNvSpPr/>
          <p:nvPr/>
        </p:nvSpPr>
        <p:spPr>
          <a:xfrm>
            <a:off x="4613931" y="3563273"/>
            <a:ext cx="1413518" cy="12746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If any documentation is missing AP would send an email to the requestor</a:t>
            </a:r>
          </a:p>
        </p:txBody>
      </p:sp>
      <p:sp>
        <p:nvSpPr>
          <p:cNvPr id="24" name="Rounded Rectangle 23"/>
          <p:cNvSpPr/>
          <p:nvPr/>
        </p:nvSpPr>
        <p:spPr>
          <a:xfrm>
            <a:off x="2452802" y="3504495"/>
            <a:ext cx="1600201" cy="13089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Reviewed to make sure all documentation is received</a:t>
            </a:r>
          </a:p>
        </p:txBody>
      </p:sp>
      <p:sp>
        <p:nvSpPr>
          <p:cNvPr id="25" name="Right Arrow 24"/>
          <p:cNvSpPr/>
          <p:nvPr/>
        </p:nvSpPr>
        <p:spPr>
          <a:xfrm>
            <a:off x="4097518" y="4050938"/>
            <a:ext cx="553451" cy="2993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26"/>
          <p:cNvSpPr/>
          <p:nvPr/>
        </p:nvSpPr>
        <p:spPr>
          <a:xfrm>
            <a:off x="6657840" y="3570376"/>
            <a:ext cx="1708485" cy="13089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Once all documentation is received AP will start processing vendors</a:t>
            </a:r>
            <a:r>
              <a:rPr lang="en-US" sz="1600" dirty="0"/>
              <a:t> </a:t>
            </a:r>
            <a:r>
              <a:rPr lang="en-US" sz="1200" dirty="0"/>
              <a:t>payment</a:t>
            </a:r>
          </a:p>
        </p:txBody>
      </p:sp>
      <p:sp>
        <p:nvSpPr>
          <p:cNvPr id="26" name="Rounded Rectangle 25"/>
          <p:cNvSpPr/>
          <p:nvPr/>
        </p:nvSpPr>
        <p:spPr>
          <a:xfrm>
            <a:off x="467916" y="3478117"/>
            <a:ext cx="1423958" cy="12746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Departmental Invoice is Received via email</a:t>
            </a:r>
          </a:p>
        </p:txBody>
      </p:sp>
      <p:sp>
        <p:nvSpPr>
          <p:cNvPr id="28" name="Right Arrow 27"/>
          <p:cNvSpPr/>
          <p:nvPr/>
        </p:nvSpPr>
        <p:spPr>
          <a:xfrm>
            <a:off x="6138396" y="4094169"/>
            <a:ext cx="477049" cy="2517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ounded Rectangle 28"/>
          <p:cNvSpPr/>
          <p:nvPr/>
        </p:nvSpPr>
        <p:spPr>
          <a:xfrm>
            <a:off x="2822597" y="5292947"/>
            <a:ext cx="1444168" cy="13541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solidFill>
                  <a:prstClr val="white"/>
                </a:solidFill>
              </a:rPr>
              <a:t>Reviewed to make sure all documentation is received **FOLLOW THE PPM-49**</a:t>
            </a:r>
          </a:p>
        </p:txBody>
      </p:sp>
      <p:pic>
        <p:nvPicPr>
          <p:cNvPr id="30" name="Picture 29">
            <a:extLst>
              <a:ext uri="{FF2B5EF4-FFF2-40B4-BE49-F238E27FC236}">
                <a16:creationId xmlns:a16="http://schemas.microsoft.com/office/drawing/2014/main" id="{2C63BC6D-2830-41F4-89B0-E558BA40B30B}"/>
              </a:ext>
            </a:extLst>
          </p:cNvPr>
          <p:cNvPicPr>
            <a:picLocks noChangeAspect="1"/>
          </p:cNvPicPr>
          <p:nvPr/>
        </p:nvPicPr>
        <p:blipFill>
          <a:blip r:embed="rId3"/>
          <a:stretch>
            <a:fillRect/>
          </a:stretch>
        </p:blipFill>
        <p:spPr>
          <a:xfrm>
            <a:off x="562937" y="317895"/>
            <a:ext cx="2516577" cy="1463280"/>
          </a:xfrm>
          <a:prstGeom prst="rect">
            <a:avLst/>
          </a:prstGeom>
        </p:spPr>
      </p:pic>
      <p:sp>
        <p:nvSpPr>
          <p:cNvPr id="31" name="Rounded Rectangle 28">
            <a:extLst>
              <a:ext uri="{FF2B5EF4-FFF2-40B4-BE49-F238E27FC236}">
                <a16:creationId xmlns:a16="http://schemas.microsoft.com/office/drawing/2014/main" id="{43D311FF-F3FD-4392-B4B2-6518E3D55269}"/>
              </a:ext>
            </a:extLst>
          </p:cNvPr>
          <p:cNvSpPr/>
          <p:nvPr/>
        </p:nvSpPr>
        <p:spPr>
          <a:xfrm>
            <a:off x="481810" y="5292947"/>
            <a:ext cx="1651789" cy="12746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Employee Travel Reimbursement completed on Departmental Invoice </a:t>
            </a:r>
          </a:p>
        </p:txBody>
      </p:sp>
      <p:sp>
        <p:nvSpPr>
          <p:cNvPr id="32" name="Rounded Rectangle 28">
            <a:extLst>
              <a:ext uri="{FF2B5EF4-FFF2-40B4-BE49-F238E27FC236}">
                <a16:creationId xmlns:a16="http://schemas.microsoft.com/office/drawing/2014/main" id="{3D0B01EC-086F-4375-AA96-38BFEFA9C4F6}"/>
              </a:ext>
            </a:extLst>
          </p:cNvPr>
          <p:cNvSpPr/>
          <p:nvPr/>
        </p:nvSpPr>
        <p:spPr>
          <a:xfrm>
            <a:off x="4882456" y="5317682"/>
            <a:ext cx="1585412" cy="13047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100" dirty="0">
                <a:solidFill>
                  <a:prstClr val="white"/>
                </a:solidFill>
              </a:rPr>
              <a:t>If any documentation is missing AP would send an email to the requestor</a:t>
            </a:r>
          </a:p>
        </p:txBody>
      </p:sp>
      <p:sp>
        <p:nvSpPr>
          <p:cNvPr id="33" name="Right Arrow 16">
            <a:extLst>
              <a:ext uri="{FF2B5EF4-FFF2-40B4-BE49-F238E27FC236}">
                <a16:creationId xmlns:a16="http://schemas.microsoft.com/office/drawing/2014/main" id="{CDC1E4AB-8E7F-42F3-BA8F-FDFE7A36011A}"/>
              </a:ext>
            </a:extLst>
          </p:cNvPr>
          <p:cNvSpPr/>
          <p:nvPr/>
        </p:nvSpPr>
        <p:spPr>
          <a:xfrm>
            <a:off x="8527677" y="5651707"/>
            <a:ext cx="454864" cy="2520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ight Arrow 16">
            <a:extLst>
              <a:ext uri="{FF2B5EF4-FFF2-40B4-BE49-F238E27FC236}">
                <a16:creationId xmlns:a16="http://schemas.microsoft.com/office/drawing/2014/main" id="{98B246BD-E31F-4DBF-B747-42B79E3C3A3B}"/>
              </a:ext>
            </a:extLst>
          </p:cNvPr>
          <p:cNvSpPr/>
          <p:nvPr/>
        </p:nvSpPr>
        <p:spPr>
          <a:xfrm>
            <a:off x="2166994" y="5721834"/>
            <a:ext cx="653953" cy="2879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ounded Rectangle 28">
            <a:extLst>
              <a:ext uri="{FF2B5EF4-FFF2-40B4-BE49-F238E27FC236}">
                <a16:creationId xmlns:a16="http://schemas.microsoft.com/office/drawing/2014/main" id="{6D83FADC-1DAC-4CCA-942B-1CAD560D5C2F}"/>
              </a:ext>
            </a:extLst>
          </p:cNvPr>
          <p:cNvSpPr/>
          <p:nvPr/>
        </p:nvSpPr>
        <p:spPr>
          <a:xfrm>
            <a:off x="8835898" y="3588503"/>
            <a:ext cx="1708485" cy="12746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400" dirty="0">
                <a:solidFill>
                  <a:prstClr val="white"/>
                </a:solidFill>
              </a:rPr>
              <a:t>Once processed by AP all documents is review and approved by comptroller</a:t>
            </a:r>
          </a:p>
        </p:txBody>
      </p:sp>
      <p:sp>
        <p:nvSpPr>
          <p:cNvPr id="36" name="Right Arrow 16">
            <a:extLst>
              <a:ext uri="{FF2B5EF4-FFF2-40B4-BE49-F238E27FC236}">
                <a16:creationId xmlns:a16="http://schemas.microsoft.com/office/drawing/2014/main" id="{77B7F904-143F-4F84-AFC1-6C683478E279}"/>
              </a:ext>
            </a:extLst>
          </p:cNvPr>
          <p:cNvSpPr/>
          <p:nvPr/>
        </p:nvSpPr>
        <p:spPr>
          <a:xfrm>
            <a:off x="4316452" y="5753680"/>
            <a:ext cx="571845" cy="2749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ight Arrow 27">
            <a:extLst>
              <a:ext uri="{FF2B5EF4-FFF2-40B4-BE49-F238E27FC236}">
                <a16:creationId xmlns:a16="http://schemas.microsoft.com/office/drawing/2014/main" id="{8B642BB9-9F47-455E-B4FB-3ECF198864AE}"/>
              </a:ext>
            </a:extLst>
          </p:cNvPr>
          <p:cNvSpPr/>
          <p:nvPr/>
        </p:nvSpPr>
        <p:spPr>
          <a:xfrm>
            <a:off x="8373117" y="4079099"/>
            <a:ext cx="441294" cy="2915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ounded Rectangle 28">
            <a:extLst>
              <a:ext uri="{FF2B5EF4-FFF2-40B4-BE49-F238E27FC236}">
                <a16:creationId xmlns:a16="http://schemas.microsoft.com/office/drawing/2014/main" id="{647776A3-656E-4D77-BA4F-1B876E97E43E}"/>
              </a:ext>
            </a:extLst>
          </p:cNvPr>
          <p:cNvSpPr/>
          <p:nvPr/>
        </p:nvSpPr>
        <p:spPr>
          <a:xfrm>
            <a:off x="9032228" y="5291137"/>
            <a:ext cx="1585412" cy="13047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400" dirty="0">
                <a:solidFill>
                  <a:prstClr val="white"/>
                </a:solidFill>
              </a:rPr>
              <a:t>Once processed by AP all documents is review and approved by comptroller</a:t>
            </a:r>
          </a:p>
        </p:txBody>
      </p:sp>
      <p:sp>
        <p:nvSpPr>
          <p:cNvPr id="39" name="Rounded Rectangle 28">
            <a:extLst>
              <a:ext uri="{FF2B5EF4-FFF2-40B4-BE49-F238E27FC236}">
                <a16:creationId xmlns:a16="http://schemas.microsoft.com/office/drawing/2014/main" id="{49FD1BF6-327F-414D-8A75-8E5998B78965}"/>
              </a:ext>
            </a:extLst>
          </p:cNvPr>
          <p:cNvSpPr/>
          <p:nvPr/>
        </p:nvSpPr>
        <p:spPr>
          <a:xfrm>
            <a:off x="6963549" y="5291137"/>
            <a:ext cx="1637514" cy="13559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a:solidFill>
                  <a:prstClr val="white"/>
                </a:solidFill>
              </a:rPr>
              <a:t>Once all documentation is received AP will start processing vendors</a:t>
            </a:r>
            <a:r>
              <a:rPr lang="en-US" sz="1600">
                <a:solidFill>
                  <a:prstClr val="white"/>
                </a:solidFill>
              </a:rPr>
              <a:t> </a:t>
            </a:r>
            <a:r>
              <a:rPr lang="en-US" sz="1200">
                <a:solidFill>
                  <a:prstClr val="white"/>
                </a:solidFill>
              </a:rPr>
              <a:t>payment</a:t>
            </a:r>
            <a:endParaRPr lang="en-US" sz="1200" dirty="0">
              <a:solidFill>
                <a:prstClr val="white"/>
              </a:solidFill>
            </a:endParaRPr>
          </a:p>
        </p:txBody>
      </p:sp>
      <p:sp>
        <p:nvSpPr>
          <p:cNvPr id="40" name="Right Arrow 16">
            <a:extLst>
              <a:ext uri="{FF2B5EF4-FFF2-40B4-BE49-F238E27FC236}">
                <a16:creationId xmlns:a16="http://schemas.microsoft.com/office/drawing/2014/main" id="{4CA64873-2045-4347-AB2B-3301C8C66113}"/>
              </a:ext>
            </a:extLst>
          </p:cNvPr>
          <p:cNvSpPr/>
          <p:nvPr/>
        </p:nvSpPr>
        <p:spPr>
          <a:xfrm>
            <a:off x="6467868" y="5784196"/>
            <a:ext cx="445994" cy="2544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39782368"/>
      </p:ext>
    </p:extLst>
  </p:cSld>
  <p:clrMapOvr>
    <a:masterClrMapping/>
  </p:clrMapOvr>
  <p:transition spd="med">
    <p:pull dir="d"/>
  </p:transition>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p:cNvSpPr txBox="1"/>
          <p:nvPr/>
        </p:nvSpPr>
        <p:spPr>
          <a:xfrm>
            <a:off x="163204" y="2926006"/>
            <a:ext cx="11582400" cy="6063198"/>
          </a:xfrm>
          <a:prstGeom prst="rect">
            <a:avLst/>
          </a:prstGeom>
          <a:noFill/>
        </p:spPr>
        <p:txBody>
          <a:bodyPr wrap="square" rtlCol="0">
            <a:spAutoFit/>
          </a:bodyPr>
          <a:lstStyle/>
          <a:p>
            <a:pPr algn="ctr"/>
            <a:r>
              <a:rPr lang="en-US" sz="8800" b="1" dirty="0">
                <a:solidFill>
                  <a:srgbClr val="00B0F0"/>
                </a:solidFill>
              </a:rPr>
              <a:t>QUESTIONS</a:t>
            </a:r>
          </a:p>
          <a:p>
            <a:pPr algn="ctr"/>
            <a:endParaRPr lang="en-US" sz="8800" b="1" dirty="0">
              <a:solidFill>
                <a:srgbClr val="00B0F0"/>
              </a:solidFill>
            </a:endParaRPr>
          </a:p>
          <a:p>
            <a:pPr algn="ctr"/>
            <a:endParaRPr lang="en-US" sz="8800" u="sng" dirty="0"/>
          </a:p>
          <a:p>
            <a:pPr lvl="0" algn="just"/>
            <a:endParaRPr lang="en-US" sz="8800" dirty="0"/>
          </a:p>
          <a:p>
            <a:pPr lvl="0" algn="just"/>
            <a:endParaRPr lang="en-US" dirty="0"/>
          </a:p>
          <a:p>
            <a:pPr lvl="0" algn="just"/>
            <a:endParaRPr lang="en-US" dirty="0"/>
          </a:p>
        </p:txBody>
      </p:sp>
      <p:pic>
        <p:nvPicPr>
          <p:cNvPr id="3" name="Picture 2">
            <a:extLst>
              <a:ext uri="{FF2B5EF4-FFF2-40B4-BE49-F238E27FC236}">
                <a16:creationId xmlns:a16="http://schemas.microsoft.com/office/drawing/2014/main" id="{8962D6D8-2439-4254-AF8B-D82932ED0CDD}"/>
              </a:ext>
            </a:extLst>
          </p:cNvPr>
          <p:cNvPicPr>
            <a:picLocks noChangeAspect="1"/>
          </p:cNvPicPr>
          <p:nvPr/>
        </p:nvPicPr>
        <p:blipFill>
          <a:blip r:embed="rId3"/>
          <a:stretch>
            <a:fillRect/>
          </a:stretch>
        </p:blipFill>
        <p:spPr>
          <a:xfrm>
            <a:off x="562937" y="317895"/>
            <a:ext cx="2516577" cy="1463280"/>
          </a:xfrm>
          <a:prstGeom prst="rect">
            <a:avLst/>
          </a:prstGeom>
        </p:spPr>
      </p:pic>
    </p:spTree>
    <p:extLst>
      <p:ext uri="{BB962C8B-B14F-4D97-AF65-F5344CB8AC3E}">
        <p14:creationId xmlns:p14="http://schemas.microsoft.com/office/powerpoint/2010/main" val="392967344"/>
      </p:ext>
    </p:extLst>
  </p:cSld>
  <p:clrMapOvr>
    <a:overrideClrMapping bg1="lt1" tx1="dk1" bg2="lt2" tx2="dk2" accent1="accent1" accent2="accent2" accent3="accent3" accent4="accent4" accent5="accent5" accent6="accent6" hlink="hlink" folHlink="folHlink"/>
  </p:clrMapOvr>
  <p:transition spd="med">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4373"/>
            <a:ext cx="11201400" cy="1293028"/>
          </a:xfrm>
        </p:spPr>
        <p:txBody>
          <a:bodyPr/>
          <a:lstStyle/>
          <a:p>
            <a:pPr algn="ctr"/>
            <a:r>
              <a:rPr lang="en-US" dirty="0"/>
              <a:t>TRAINING OBJECTIVE</a:t>
            </a:r>
          </a:p>
        </p:txBody>
      </p:sp>
      <p:sp>
        <p:nvSpPr>
          <p:cNvPr id="5" name="Content Placeholder 4"/>
          <p:cNvSpPr>
            <a:spLocks noGrp="1"/>
          </p:cNvSpPr>
          <p:nvPr>
            <p:ph idx="1"/>
          </p:nvPr>
        </p:nvSpPr>
        <p:spPr/>
        <p:txBody>
          <a:bodyPr/>
          <a:lstStyle/>
          <a:p>
            <a:r>
              <a:rPr lang="en-US" dirty="0"/>
              <a:t>UNDERSTAND AND COMPLY WITH THE ACCOUNTS PAYABLE POLICY AND PROCEDURES</a:t>
            </a:r>
          </a:p>
          <a:p>
            <a:endParaRPr lang="en-US" dirty="0"/>
          </a:p>
          <a:p>
            <a:pPr marL="0" indent="0" algn="ctr">
              <a:buNone/>
            </a:pPr>
            <a:endParaRPr lang="en-US" dirty="0"/>
          </a:p>
        </p:txBody>
      </p:sp>
      <p:pic>
        <p:nvPicPr>
          <p:cNvPr id="8" name="Picture 7">
            <a:extLst>
              <a:ext uri="{FF2B5EF4-FFF2-40B4-BE49-F238E27FC236}">
                <a16:creationId xmlns:a16="http://schemas.microsoft.com/office/drawing/2014/main" id="{D2B4F06D-796F-4A8E-B5DC-E972A789AFD4}"/>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3330683" y="3065929"/>
            <a:ext cx="3660794" cy="3660794"/>
          </a:xfrm>
          <a:prstGeom prst="rect">
            <a:avLst/>
          </a:prstGeom>
        </p:spPr>
      </p:pic>
    </p:spTree>
    <p:extLst>
      <p:ext uri="{BB962C8B-B14F-4D97-AF65-F5344CB8AC3E}">
        <p14:creationId xmlns:p14="http://schemas.microsoft.com/office/powerpoint/2010/main" val="4058177803"/>
      </p:ext>
    </p:extLst>
  </p:cSld>
  <p:clrMapOvr>
    <a:masterClrMapping/>
  </p:clrMapOvr>
  <p:transition spd="med">
    <p:pull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952624"/>
            <a:ext cx="11601450" cy="3447098"/>
          </a:xfrm>
          <a:prstGeom prst="rect">
            <a:avLst/>
          </a:prstGeom>
          <a:noFill/>
        </p:spPr>
        <p:txBody>
          <a:bodyPr wrap="square" rtlCol="0">
            <a:spAutoFit/>
          </a:bodyPr>
          <a:lstStyle/>
          <a:p>
            <a:pPr algn="ctr"/>
            <a:r>
              <a:rPr lang="en-US" sz="3200" b="1" dirty="0">
                <a:solidFill>
                  <a:srgbClr val="00B0F0"/>
                </a:solidFill>
              </a:rPr>
              <a:t>APPLICABILITY:</a:t>
            </a:r>
          </a:p>
          <a:p>
            <a:endParaRPr lang="en-US" dirty="0"/>
          </a:p>
          <a:p>
            <a:pPr algn="just"/>
            <a:r>
              <a:rPr lang="en-US" sz="2400" dirty="0"/>
              <a:t>This training shall be applicable to all employees at SUNO who participate in the A/P process. Questions regarding the procedures should be directed to the SUNO Chief Disbursement Officer:</a:t>
            </a:r>
          </a:p>
          <a:p>
            <a:endParaRPr lang="en-US" sz="2400" dirty="0"/>
          </a:p>
          <a:p>
            <a:pPr algn="ctr"/>
            <a:r>
              <a:rPr lang="en-US" sz="2400" dirty="0"/>
              <a:t>						Shantel Lee-Hubbard								</a:t>
            </a:r>
          </a:p>
          <a:p>
            <a:pPr marL="1828800" lvl="3" indent="-457200" algn="ctr">
              <a:buAutoNum type="arabicParenBoth" startAt="504"/>
            </a:pPr>
            <a:r>
              <a:rPr lang="en-US" sz="2400" dirty="0"/>
              <a:t>286-5004					       </a:t>
            </a:r>
          </a:p>
          <a:p>
            <a:pPr algn="ctr"/>
            <a:r>
              <a:rPr lang="en-US" sz="2400" dirty="0"/>
              <a:t>accountspayable@suno.edu		</a:t>
            </a:r>
          </a:p>
        </p:txBody>
      </p:sp>
      <p:pic>
        <p:nvPicPr>
          <p:cNvPr id="3" name="Picture 2">
            <a:extLst>
              <a:ext uri="{FF2B5EF4-FFF2-40B4-BE49-F238E27FC236}">
                <a16:creationId xmlns:a16="http://schemas.microsoft.com/office/drawing/2014/main" id="{B62024D3-8A27-410A-8F4B-51839857816D}"/>
              </a:ext>
            </a:extLst>
          </p:cNvPr>
          <p:cNvPicPr>
            <a:picLocks noChangeAspect="1"/>
          </p:cNvPicPr>
          <p:nvPr/>
        </p:nvPicPr>
        <p:blipFill>
          <a:blip r:embed="rId2"/>
          <a:stretch>
            <a:fillRect/>
          </a:stretch>
        </p:blipFill>
        <p:spPr>
          <a:xfrm>
            <a:off x="562937" y="353601"/>
            <a:ext cx="2516577" cy="1463280"/>
          </a:xfrm>
          <a:prstGeom prst="rect">
            <a:avLst/>
          </a:prstGeom>
        </p:spPr>
      </p:pic>
    </p:spTree>
    <p:extLst>
      <p:ext uri="{BB962C8B-B14F-4D97-AF65-F5344CB8AC3E}">
        <p14:creationId xmlns:p14="http://schemas.microsoft.com/office/powerpoint/2010/main" val="2460664295"/>
      </p:ext>
    </p:extLst>
  </p:cSld>
  <p:clrMapOvr>
    <a:masterClrMapping/>
  </p:clrMapOvr>
  <p:transition spd="med">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8DA90-B03E-423D-A3A4-95FEDD0A34F0}"/>
              </a:ext>
            </a:extLst>
          </p:cNvPr>
          <p:cNvSpPr>
            <a:spLocks noGrp="1"/>
          </p:cNvSpPr>
          <p:nvPr>
            <p:ph type="title"/>
          </p:nvPr>
        </p:nvSpPr>
        <p:spPr>
          <a:xfrm>
            <a:off x="968278" y="1604357"/>
            <a:ext cx="10236136" cy="1320800"/>
          </a:xfrm>
        </p:spPr>
        <p:txBody>
          <a:bodyPr/>
          <a:lstStyle/>
          <a:p>
            <a:pPr algn="ctr"/>
            <a:r>
              <a:rPr lang="en-US" dirty="0"/>
              <a:t>MISSION</a:t>
            </a:r>
          </a:p>
        </p:txBody>
      </p:sp>
      <p:sp>
        <p:nvSpPr>
          <p:cNvPr id="3" name="Content Placeholder 2">
            <a:extLst>
              <a:ext uri="{FF2B5EF4-FFF2-40B4-BE49-F238E27FC236}">
                <a16:creationId xmlns:a16="http://schemas.microsoft.com/office/drawing/2014/main" id="{C9E19CE0-1298-4750-B1EE-45679083874A}"/>
              </a:ext>
            </a:extLst>
          </p:cNvPr>
          <p:cNvSpPr>
            <a:spLocks noGrp="1"/>
          </p:cNvSpPr>
          <p:nvPr>
            <p:ph idx="1"/>
          </p:nvPr>
        </p:nvSpPr>
        <p:spPr>
          <a:xfrm>
            <a:off x="968279" y="3066676"/>
            <a:ext cx="10236135" cy="2186967"/>
          </a:xfrm>
        </p:spPr>
        <p:txBody>
          <a:bodyPr>
            <a:normAutofit/>
          </a:bodyPr>
          <a:lstStyle/>
          <a:p>
            <a:pPr marL="0" indent="0">
              <a:buNone/>
            </a:pPr>
            <a:r>
              <a:rPr lang="en-US" sz="2000" dirty="0">
                <a:solidFill>
                  <a:schemeClr val="tx1"/>
                </a:solidFill>
              </a:rPr>
              <a:t>The mission of the Accounts Payable Department is to process all disbursement requests other than payroll and student financial aid refunds in compliance with State and University regulations, to provide timely and accurate reimbursements to employees and payments non employees for goods and services furnished to the University by companies and organizations.  We provide education and training to SUNO employees on the A/P regulations imposed by the University. </a:t>
            </a:r>
          </a:p>
          <a:p>
            <a:pPr marL="0" indent="0">
              <a:buNone/>
            </a:pPr>
            <a:endParaRPr lang="en-US" dirty="0"/>
          </a:p>
        </p:txBody>
      </p:sp>
      <p:pic>
        <p:nvPicPr>
          <p:cNvPr id="4" name="Picture 3">
            <a:extLst>
              <a:ext uri="{FF2B5EF4-FFF2-40B4-BE49-F238E27FC236}">
                <a16:creationId xmlns:a16="http://schemas.microsoft.com/office/drawing/2014/main" id="{CBB4B24A-7AC2-4167-B271-567E254FC6D5}"/>
              </a:ext>
            </a:extLst>
          </p:cNvPr>
          <p:cNvPicPr>
            <a:picLocks noChangeAspect="1"/>
          </p:cNvPicPr>
          <p:nvPr/>
        </p:nvPicPr>
        <p:blipFill>
          <a:blip r:embed="rId2"/>
          <a:stretch>
            <a:fillRect/>
          </a:stretch>
        </p:blipFill>
        <p:spPr>
          <a:xfrm>
            <a:off x="527078" y="290848"/>
            <a:ext cx="2516577" cy="1463280"/>
          </a:xfrm>
          <a:prstGeom prst="rect">
            <a:avLst/>
          </a:prstGeom>
        </p:spPr>
      </p:pic>
    </p:spTree>
    <p:extLst>
      <p:ext uri="{BB962C8B-B14F-4D97-AF65-F5344CB8AC3E}">
        <p14:creationId xmlns:p14="http://schemas.microsoft.com/office/powerpoint/2010/main" val="60151017"/>
      </p:ext>
    </p:extLst>
  </p:cSld>
  <p:clrMapOvr>
    <a:masterClrMapping/>
  </p:clrMapOvr>
  <p:transition spd="med">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0953" y="1591823"/>
            <a:ext cx="11168110" cy="3016210"/>
          </a:xfrm>
          <a:prstGeom prst="rect">
            <a:avLst/>
          </a:prstGeom>
          <a:noFill/>
        </p:spPr>
        <p:txBody>
          <a:bodyPr wrap="square" rtlCol="0">
            <a:spAutoFit/>
          </a:bodyPr>
          <a:lstStyle/>
          <a:p>
            <a:pPr algn="ctr"/>
            <a:r>
              <a:rPr lang="en-US" sz="3200" b="1" dirty="0">
                <a:solidFill>
                  <a:srgbClr val="00B0F0"/>
                </a:solidFill>
              </a:rPr>
              <a:t>PURPOSE:</a:t>
            </a:r>
          </a:p>
          <a:p>
            <a:endParaRPr lang="en-US" dirty="0"/>
          </a:p>
          <a:p>
            <a:pPr algn="just"/>
            <a:r>
              <a:rPr lang="en-US" sz="2000" dirty="0"/>
              <a:t>The purpose of this training is to provide guidance University’s accounts payable procedures to ensure compliance with University and State requirements, provide a procedural framework for employees and vendors who engage in financial transactions with the university business, and outline fiscally responsible spending practices. </a:t>
            </a:r>
          </a:p>
          <a:p>
            <a:pPr algn="just"/>
            <a:endParaRPr lang="en-US" sz="2000" dirty="0"/>
          </a:p>
          <a:p>
            <a:pPr algn="just"/>
            <a:r>
              <a:rPr lang="en-US" sz="2000" dirty="0"/>
              <a:t>All University employees are required to exert responsibility when procuring goods and services for the university and to adhere to requirements established by the Southern University System. </a:t>
            </a:r>
            <a:endParaRPr lang="en-US" dirty="0"/>
          </a:p>
        </p:txBody>
      </p:sp>
      <p:pic>
        <p:nvPicPr>
          <p:cNvPr id="3" name="Picture 2">
            <a:extLst>
              <a:ext uri="{FF2B5EF4-FFF2-40B4-BE49-F238E27FC236}">
                <a16:creationId xmlns:a16="http://schemas.microsoft.com/office/drawing/2014/main" id="{A98D0EF6-E858-4A8A-B4A4-EB9B9A8390F5}"/>
              </a:ext>
            </a:extLst>
          </p:cNvPr>
          <p:cNvPicPr>
            <a:picLocks noChangeAspect="1"/>
          </p:cNvPicPr>
          <p:nvPr/>
        </p:nvPicPr>
        <p:blipFill>
          <a:blip r:embed="rId2"/>
          <a:stretch>
            <a:fillRect/>
          </a:stretch>
        </p:blipFill>
        <p:spPr>
          <a:xfrm>
            <a:off x="562937" y="353601"/>
            <a:ext cx="2516577" cy="1463280"/>
          </a:xfrm>
          <a:prstGeom prst="rect">
            <a:avLst/>
          </a:prstGeom>
        </p:spPr>
      </p:pic>
    </p:spTree>
    <p:extLst>
      <p:ext uri="{BB962C8B-B14F-4D97-AF65-F5344CB8AC3E}">
        <p14:creationId xmlns:p14="http://schemas.microsoft.com/office/powerpoint/2010/main" val="1505464627"/>
      </p:ext>
    </p:extLst>
  </p:cSld>
  <p:clrMapOvr>
    <a:masterClrMapping/>
  </p:clrMapOvr>
  <p:transition spd="med">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8211" y="941295"/>
            <a:ext cx="9870141" cy="5109091"/>
          </a:xfrm>
          <a:prstGeom prst="rect">
            <a:avLst/>
          </a:prstGeom>
          <a:noFill/>
        </p:spPr>
        <p:txBody>
          <a:bodyPr wrap="square" rtlCol="0">
            <a:spAutoFit/>
          </a:bodyPr>
          <a:lstStyle/>
          <a:p>
            <a:pPr algn="ctr"/>
            <a:r>
              <a:rPr lang="en-US" sz="3200" b="1" dirty="0">
                <a:solidFill>
                  <a:srgbClr val="00B0F0"/>
                </a:solidFill>
              </a:rPr>
              <a:t>GENERAL GUIDELINES:</a:t>
            </a:r>
          </a:p>
          <a:p>
            <a:endParaRPr lang="en-US" sz="2400" b="1" dirty="0">
              <a:solidFill>
                <a:srgbClr val="00B0F0"/>
              </a:solidFill>
            </a:endParaRPr>
          </a:p>
          <a:p>
            <a:pPr algn="just"/>
            <a:r>
              <a:rPr lang="en-US" dirty="0"/>
              <a:t>Checks and e-payments should be prepared based on the determination that the transaction is valid and is in accordance with the following university procedures:</a:t>
            </a:r>
          </a:p>
          <a:p>
            <a:pPr algn="just"/>
            <a:endParaRPr lang="en-US" dirty="0"/>
          </a:p>
          <a:p>
            <a:pPr algn="just"/>
            <a:r>
              <a:rPr lang="en-US" dirty="0"/>
              <a:t>A determination that the transaction is valid should be accomplished by reviewing the following supporting documentation as applicable:</a:t>
            </a:r>
          </a:p>
          <a:p>
            <a:pPr algn="just"/>
            <a:r>
              <a:rPr lang="en-US" dirty="0"/>
              <a:t>			 Invoices (together with purchase orders, as applicable)</a:t>
            </a:r>
          </a:p>
          <a:p>
            <a:pPr algn="just"/>
            <a:r>
              <a:rPr lang="en-US" dirty="0"/>
              <a:t>			 Approved Departmental Invoice forms</a:t>
            </a:r>
          </a:p>
          <a:p>
            <a:pPr algn="just"/>
            <a:r>
              <a:rPr lang="en-US" dirty="0"/>
              <a:t>			 Approved Travel Reimbursement Forms</a:t>
            </a:r>
          </a:p>
          <a:p>
            <a:pPr algn="just"/>
            <a:r>
              <a:rPr lang="en-US" dirty="0"/>
              <a:t>			</a:t>
            </a:r>
          </a:p>
          <a:p>
            <a:pPr algn="just"/>
            <a:r>
              <a:rPr lang="en-US" dirty="0"/>
              <a:t>All supporting documentation will be reviewed by the Chief Disbursement Officer to confirm adherence to policies and procedures</a:t>
            </a:r>
          </a:p>
          <a:p>
            <a:pPr algn="just"/>
            <a:endParaRPr lang="en-US" dirty="0"/>
          </a:p>
          <a:p>
            <a:pPr algn="just"/>
            <a:r>
              <a:rPr lang="en-US" dirty="0"/>
              <a:t>Checks and e-payments should be prepared by persons other than those who initiate or approve any documents that give rise to disbursements. Once an invoice has been approved and processed into the AP module of the Banner system, a payment will be processed.</a:t>
            </a:r>
          </a:p>
        </p:txBody>
      </p:sp>
      <p:pic>
        <p:nvPicPr>
          <p:cNvPr id="3" name="Picture 2">
            <a:extLst>
              <a:ext uri="{FF2B5EF4-FFF2-40B4-BE49-F238E27FC236}">
                <a16:creationId xmlns:a16="http://schemas.microsoft.com/office/drawing/2014/main" id="{BAA1463A-DAF5-445B-A9E7-2EF0BA9A90D5}"/>
              </a:ext>
            </a:extLst>
          </p:cNvPr>
          <p:cNvPicPr>
            <a:picLocks noChangeAspect="1"/>
          </p:cNvPicPr>
          <p:nvPr/>
        </p:nvPicPr>
        <p:blipFill>
          <a:blip r:embed="rId2"/>
          <a:stretch>
            <a:fillRect/>
          </a:stretch>
        </p:blipFill>
        <p:spPr>
          <a:xfrm>
            <a:off x="562937" y="353601"/>
            <a:ext cx="2516577" cy="1463280"/>
          </a:xfrm>
          <a:prstGeom prst="rect">
            <a:avLst/>
          </a:prstGeom>
        </p:spPr>
      </p:pic>
    </p:spTree>
    <p:extLst>
      <p:ext uri="{BB962C8B-B14F-4D97-AF65-F5344CB8AC3E}">
        <p14:creationId xmlns:p14="http://schemas.microsoft.com/office/powerpoint/2010/main" val="3812369555"/>
      </p:ext>
    </p:extLst>
  </p:cSld>
  <p:clrMapOvr>
    <a:masterClrMapping/>
  </p:clrMapOvr>
  <p:transition spd="med">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397374"/>
            <a:ext cx="11582400" cy="4960269"/>
          </a:xfrm>
          <a:prstGeom prst="rect">
            <a:avLst/>
          </a:prstGeom>
          <a:noFill/>
        </p:spPr>
        <p:txBody>
          <a:bodyPr wrap="square" rtlCol="0">
            <a:spAutoFit/>
          </a:bodyPr>
          <a:lstStyle/>
          <a:p>
            <a:pPr algn="ctr"/>
            <a:r>
              <a:rPr lang="en-US" sz="2400" b="1" dirty="0">
                <a:solidFill>
                  <a:srgbClr val="00B0F0"/>
                </a:solidFill>
              </a:rPr>
              <a:t>ACCOUNTABILITY GUIDELINES:</a:t>
            </a:r>
          </a:p>
          <a:p>
            <a:pPr algn="ctr"/>
            <a:endParaRPr lang="en-US" sz="2400" u="sng" dirty="0"/>
          </a:p>
          <a:p>
            <a:pPr lvl="0"/>
            <a:r>
              <a:rPr lang="en-US" b="1" u="sng" dirty="0"/>
              <a:t>Requestors:</a:t>
            </a:r>
            <a:r>
              <a:rPr lang="en-US" dirty="0"/>
              <a:t> Have the following responsibilities:</a:t>
            </a:r>
          </a:p>
          <a:p>
            <a:pPr lvl="0"/>
            <a:endParaRPr lang="en-US" sz="1400" dirty="0"/>
          </a:p>
          <a:p>
            <a:pPr marL="285750" lvl="0" indent="-285750">
              <a:lnSpc>
                <a:spcPct val="150000"/>
              </a:lnSpc>
              <a:buFont typeface="Arial" panose="020B0604020202020204" pitchFamily="34" charset="0"/>
              <a:buChar char="•"/>
            </a:pPr>
            <a:r>
              <a:rPr lang="en-US" sz="2000" dirty="0"/>
              <a:t>Obtain, review and understand the State and Agency procurement policies.  </a:t>
            </a:r>
          </a:p>
          <a:p>
            <a:pPr marL="285750" lvl="0" indent="-285750">
              <a:lnSpc>
                <a:spcPct val="150000"/>
              </a:lnSpc>
              <a:buFont typeface="Arial" panose="020B0604020202020204" pitchFamily="34" charset="0"/>
              <a:buChar char="•"/>
            </a:pPr>
            <a:r>
              <a:rPr lang="en-US" sz="2000" dirty="0"/>
              <a:t>Maintain knowledge and comply with all applicable current purchasing policies, rules and regulations, mandates, Louisiana Statutes, Executive Orders, State Liability Travel Policy, internal agency policies and procedures and/or PPM #49 as applicable.</a:t>
            </a:r>
          </a:p>
          <a:p>
            <a:pPr marL="285750" lvl="0" indent="-285750">
              <a:lnSpc>
                <a:spcPct val="150000"/>
              </a:lnSpc>
              <a:buFont typeface="Arial" panose="020B0604020202020204" pitchFamily="34" charset="0"/>
              <a:buChar char="•"/>
            </a:pPr>
            <a:r>
              <a:rPr lang="en-US" sz="2000" dirty="0"/>
              <a:t>Complete, route and obtain approved departmental invoices, purchase orders, travel authorizations, with required documentation</a:t>
            </a:r>
          </a:p>
          <a:p>
            <a:pPr marL="285750" lvl="0" indent="-285750">
              <a:lnSpc>
                <a:spcPct val="150000"/>
              </a:lnSpc>
              <a:buFont typeface="Arial" panose="020B0604020202020204" pitchFamily="34" charset="0"/>
              <a:buChar char="•"/>
            </a:pPr>
            <a:r>
              <a:rPr lang="en-US" sz="2000" dirty="0"/>
              <a:t>Ensure the use of online accounts Amazon, EBay, PayPal, etc. are not combined with personal accounts.</a:t>
            </a:r>
          </a:p>
        </p:txBody>
      </p:sp>
      <p:pic>
        <p:nvPicPr>
          <p:cNvPr id="3" name="Picture 2">
            <a:extLst>
              <a:ext uri="{FF2B5EF4-FFF2-40B4-BE49-F238E27FC236}">
                <a16:creationId xmlns:a16="http://schemas.microsoft.com/office/drawing/2014/main" id="{CEBCC551-197D-4D77-BB99-CDFB47CE2E93}"/>
              </a:ext>
            </a:extLst>
          </p:cNvPr>
          <p:cNvPicPr>
            <a:picLocks noChangeAspect="1"/>
          </p:cNvPicPr>
          <p:nvPr/>
        </p:nvPicPr>
        <p:blipFill>
          <a:blip r:embed="rId2"/>
          <a:stretch>
            <a:fillRect/>
          </a:stretch>
        </p:blipFill>
        <p:spPr>
          <a:xfrm>
            <a:off x="562937" y="317895"/>
            <a:ext cx="2516577" cy="1463280"/>
          </a:xfrm>
          <a:prstGeom prst="rect">
            <a:avLst/>
          </a:prstGeom>
        </p:spPr>
      </p:pic>
    </p:spTree>
    <p:extLst>
      <p:ext uri="{BB962C8B-B14F-4D97-AF65-F5344CB8AC3E}">
        <p14:creationId xmlns:p14="http://schemas.microsoft.com/office/powerpoint/2010/main" val="1753213321"/>
      </p:ext>
    </p:extLst>
  </p:cSld>
  <p:clrMapOvr>
    <a:masterClrMapping/>
  </p:clrMapOvr>
  <p:transition spd="med">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4325" y="1809750"/>
            <a:ext cx="11582400" cy="3754874"/>
          </a:xfrm>
          <a:prstGeom prst="rect">
            <a:avLst/>
          </a:prstGeom>
          <a:noFill/>
        </p:spPr>
        <p:txBody>
          <a:bodyPr wrap="square" rtlCol="0">
            <a:spAutoFit/>
          </a:bodyPr>
          <a:lstStyle/>
          <a:p>
            <a:pPr algn="ctr"/>
            <a:r>
              <a:rPr lang="en-US" sz="2400" b="1" dirty="0">
                <a:solidFill>
                  <a:srgbClr val="00B0F0"/>
                </a:solidFill>
              </a:rPr>
              <a:t>ACCOUNTABILITY GUIDELINES:</a:t>
            </a:r>
          </a:p>
          <a:p>
            <a:pPr algn="ctr"/>
            <a:endParaRPr lang="en-US" sz="2400" u="sng" dirty="0"/>
          </a:p>
          <a:p>
            <a:r>
              <a:rPr lang="en-US" b="1" dirty="0"/>
              <a:t>Approvers additional responsibilities: </a:t>
            </a:r>
            <a:endParaRPr lang="en-US" dirty="0"/>
          </a:p>
          <a:p>
            <a:endParaRPr lang="en-US" sz="1400" dirty="0"/>
          </a:p>
          <a:p>
            <a:pPr marL="285750" lvl="0" indent="-285750" algn="just">
              <a:buFont typeface="Arial" panose="020B0604020202020204" pitchFamily="34" charset="0"/>
              <a:buChar char="•"/>
            </a:pPr>
            <a:r>
              <a:rPr lang="en-US" dirty="0"/>
              <a:t>The immediate supervisor/approver must review the information entered and scanned into DocuSign, including documentation</a:t>
            </a:r>
            <a:r>
              <a:rPr lang="en-US" strike="sngStrike" dirty="0"/>
              <a:t> </a:t>
            </a:r>
            <a:r>
              <a:rPr lang="en-US" dirty="0"/>
              <a:t>submitted by the requestor, prior to signing off on the transaction.  If the information is not correct, the supervisor/approver should notate the transaction and electronically return it to the requestor for additional information and/or correction.  </a:t>
            </a:r>
          </a:p>
          <a:p>
            <a:pPr algn="just"/>
            <a:r>
              <a:rPr lang="en-US" dirty="0"/>
              <a:t> </a:t>
            </a:r>
          </a:p>
          <a:p>
            <a:pPr marL="285750" lvl="0" indent="-285750" algn="just">
              <a:buFont typeface="Arial" panose="020B0604020202020204" pitchFamily="34" charset="0"/>
              <a:buChar char="•"/>
            </a:pPr>
            <a:r>
              <a:rPr lang="en-US" dirty="0"/>
              <a:t>All transactions must be approved in DocuSign by all approvers. A supervisor/approver/VC/Budget Manager’s electronic approval certifies that the goods and/or services purchased are essential and necessary, appropriately budgeted for, and are in compliance with all requirements herein.  </a:t>
            </a:r>
          </a:p>
          <a:p>
            <a:pPr algn="just"/>
            <a:endParaRPr lang="en-US" sz="1400" dirty="0"/>
          </a:p>
        </p:txBody>
      </p:sp>
      <p:pic>
        <p:nvPicPr>
          <p:cNvPr id="3" name="Picture 2">
            <a:extLst>
              <a:ext uri="{FF2B5EF4-FFF2-40B4-BE49-F238E27FC236}">
                <a16:creationId xmlns:a16="http://schemas.microsoft.com/office/drawing/2014/main" id="{6796B840-89A3-48F5-B113-9E1C71F966E2}"/>
              </a:ext>
            </a:extLst>
          </p:cNvPr>
          <p:cNvPicPr>
            <a:picLocks noChangeAspect="1"/>
          </p:cNvPicPr>
          <p:nvPr/>
        </p:nvPicPr>
        <p:blipFill>
          <a:blip r:embed="rId2"/>
          <a:stretch>
            <a:fillRect/>
          </a:stretch>
        </p:blipFill>
        <p:spPr>
          <a:xfrm>
            <a:off x="562937" y="317895"/>
            <a:ext cx="2516577" cy="1463280"/>
          </a:xfrm>
          <a:prstGeom prst="rect">
            <a:avLst/>
          </a:prstGeom>
        </p:spPr>
      </p:pic>
    </p:spTree>
    <p:extLst>
      <p:ext uri="{BB962C8B-B14F-4D97-AF65-F5344CB8AC3E}">
        <p14:creationId xmlns:p14="http://schemas.microsoft.com/office/powerpoint/2010/main" val="3521712214"/>
      </p:ext>
    </p:extLst>
  </p:cSld>
  <p:clrMapOvr>
    <a:masterClrMapping/>
  </p:clrMapOvr>
  <p:transition spd="med">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65ED06-87FB-4339-9F01-203BB40A418A}"/>
              </a:ext>
            </a:extLst>
          </p:cNvPr>
          <p:cNvPicPr>
            <a:picLocks noChangeAspect="1"/>
          </p:cNvPicPr>
          <p:nvPr/>
        </p:nvPicPr>
        <p:blipFill>
          <a:blip r:embed="rId2"/>
          <a:stretch>
            <a:fillRect/>
          </a:stretch>
        </p:blipFill>
        <p:spPr>
          <a:xfrm>
            <a:off x="213314" y="32733"/>
            <a:ext cx="2516577" cy="1463280"/>
          </a:xfrm>
          <a:prstGeom prst="rect">
            <a:avLst/>
          </a:prstGeom>
        </p:spPr>
      </p:pic>
      <p:pic>
        <p:nvPicPr>
          <p:cNvPr id="4" name="Picture 3">
            <a:extLst>
              <a:ext uri="{FF2B5EF4-FFF2-40B4-BE49-F238E27FC236}">
                <a16:creationId xmlns:a16="http://schemas.microsoft.com/office/drawing/2014/main" id="{7EB14E2C-39C9-46BF-A7B6-218F46DDD063}"/>
              </a:ext>
            </a:extLst>
          </p:cNvPr>
          <p:cNvPicPr>
            <a:picLocks noChangeAspect="1"/>
          </p:cNvPicPr>
          <p:nvPr/>
        </p:nvPicPr>
        <p:blipFill>
          <a:blip r:embed="rId3"/>
          <a:stretch>
            <a:fillRect/>
          </a:stretch>
        </p:blipFill>
        <p:spPr>
          <a:xfrm>
            <a:off x="396365" y="2057401"/>
            <a:ext cx="9724789" cy="4594411"/>
          </a:xfrm>
          <a:prstGeom prst="rect">
            <a:avLst/>
          </a:prstGeom>
        </p:spPr>
      </p:pic>
      <p:sp>
        <p:nvSpPr>
          <p:cNvPr id="6" name="Title 1">
            <a:extLst>
              <a:ext uri="{FF2B5EF4-FFF2-40B4-BE49-F238E27FC236}">
                <a16:creationId xmlns:a16="http://schemas.microsoft.com/office/drawing/2014/main" id="{CA788597-0BEC-49EB-88BD-A6E7F0ABEBDC}"/>
              </a:ext>
            </a:extLst>
          </p:cNvPr>
          <p:cNvSpPr txBox="1">
            <a:spLocks/>
          </p:cNvSpPr>
          <p:nvPr/>
        </p:nvSpPr>
        <p:spPr>
          <a:xfrm>
            <a:off x="304801" y="764373"/>
            <a:ext cx="9816354" cy="129302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a:t>SUNO DocuSign-Departmental Invoice</a:t>
            </a:r>
          </a:p>
        </p:txBody>
      </p:sp>
    </p:spTree>
    <p:extLst>
      <p:ext uri="{BB962C8B-B14F-4D97-AF65-F5344CB8AC3E}">
        <p14:creationId xmlns:p14="http://schemas.microsoft.com/office/powerpoint/2010/main" val="4093268216"/>
      </p:ext>
    </p:extLst>
  </p:cSld>
  <p:clrMapOvr>
    <a:masterClrMapping/>
  </p:clrMapOvr>
  <p:transition spd="med">
    <p:pull dir="d"/>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ppt/theme/themeOverride2.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ppt/theme/themeOverride3.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ppt/theme/themeOverride4.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08D94CE05FE684AAFAA19E39908C87E" ma:contentTypeVersion="11" ma:contentTypeDescription="Create a new document." ma:contentTypeScope="" ma:versionID="d5377fc814761224279c81e3092015d9">
  <xsd:schema xmlns:xsd="http://www.w3.org/2001/XMLSchema" xmlns:xs="http://www.w3.org/2001/XMLSchema" xmlns:p="http://schemas.microsoft.com/office/2006/metadata/properties" xmlns:ns3="b8fcfbd5-786e-451f-b6ff-5d03d6eb5635" targetNamespace="http://schemas.microsoft.com/office/2006/metadata/properties" ma:root="true" ma:fieldsID="44b9cf245557b2b4c9ebb4b17b8c1f9f" ns3:_="">
    <xsd:import namespace="b8fcfbd5-786e-451f-b6ff-5d03d6eb5635"/>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_activity" minOccurs="0"/>
                <xsd:element ref="ns3:MediaServiceSystemTags" minOccurs="0"/>
                <xsd:element ref="ns3:MediaServiceGenerationTime" minOccurs="0"/>
                <xsd:element ref="ns3:MediaServiceEventHashCode" minOccurs="0"/>
                <xsd:element ref="ns3:MediaLengthInSecond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fcfbd5-786e-451f-b6ff-5d03d6eb5635"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_activity" ma:index="13" nillable="true" ma:displayName="_activity" ma:hidden="true" ma:internalName="_activity">
      <xsd:simpleType>
        <xsd:restriction base="dms:Note"/>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b8fcfbd5-786e-451f-b6ff-5d03d6eb563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AFA4CE-C28F-4663-8165-BF0598F5FB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fcfbd5-786e-451f-b6ff-5d03d6eb56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0BA9BC7-11B4-45A9-AE06-0BE8EFE00B7F}">
  <ds:schemaRefs>
    <ds:schemaRef ds:uri="http://schemas.microsoft.com/office/infopath/2007/PartnerControls"/>
    <ds:schemaRef ds:uri="http://purl.org/dc/dcmitype/"/>
    <ds:schemaRef ds:uri="http://schemas.microsoft.com/office/2006/documentManagement/types"/>
    <ds:schemaRef ds:uri="http://schemas.microsoft.com/office/2006/metadata/properties"/>
    <ds:schemaRef ds:uri="b8fcfbd5-786e-451f-b6ff-5d03d6eb5635"/>
    <ds:schemaRef ds:uri="http://schemas.openxmlformats.org/package/2006/metadata/core-properties"/>
    <ds:schemaRef ds:uri="http://www.w3.org/XML/1998/namespace"/>
    <ds:schemaRef ds:uri="http://purl.org/dc/elements/1.1/"/>
    <ds:schemaRef ds:uri="http://purl.org/dc/terms/"/>
  </ds:schemaRefs>
</ds:datastoreItem>
</file>

<file path=customXml/itemProps3.xml><?xml version="1.0" encoding="utf-8"?>
<ds:datastoreItem xmlns:ds="http://schemas.openxmlformats.org/officeDocument/2006/customXml" ds:itemID="{A6C2D988-7126-419A-AD01-0A615B4AEA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17666</TotalTime>
  <Words>1457</Words>
  <Application>Microsoft Office PowerPoint</Application>
  <PresentationFormat>Widescreen</PresentationFormat>
  <Paragraphs>125</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Google Sans</vt:lpstr>
      <vt:lpstr>Trebuchet MS</vt:lpstr>
      <vt:lpstr>Wingdings</vt:lpstr>
      <vt:lpstr>Wingdings 3</vt:lpstr>
      <vt:lpstr>Facet</vt:lpstr>
      <vt:lpstr>Accounts Payable </vt:lpstr>
      <vt:lpstr>TRAINING OBJECTIVE</vt:lpstr>
      <vt:lpstr>PowerPoint Presentation</vt:lpstr>
      <vt:lpstr>MISSION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Division of administration</dc:title>
  <dc:creator>Tanitta Lacey</dc:creator>
  <cp:lastModifiedBy>Janel Green</cp:lastModifiedBy>
  <cp:revision>202</cp:revision>
  <cp:lastPrinted>2024-03-12T14:39:46Z</cp:lastPrinted>
  <dcterms:created xsi:type="dcterms:W3CDTF">2014-10-01T01:18:01Z</dcterms:created>
  <dcterms:modified xsi:type="dcterms:W3CDTF">2025-04-14T23:23:36Z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0x010100F08D94CE05FE684AAFAA19E39908C87E</vt:lpwstr>
  </property>
  <property fmtid="{D5CDD505-2E9C-101B-9397-08002B2CF9AE}" pid="3" name="Order">
    <vt:r8>19300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ies>
</file>